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4"/>
    <p:sldMasterId id="2147483660" r:id="rId5"/>
    <p:sldMasterId id="2147483664" r:id="rId6"/>
    <p:sldMasterId id="2147483674" r:id="rId7"/>
    <p:sldMasterId id="2147483669" r:id="rId8"/>
    <p:sldMasterId id="2147483679" r:id="rId9"/>
    <p:sldMasterId id="2147483684" r:id="rId10"/>
  </p:sldMasterIdLst>
  <p:notesMasterIdLst>
    <p:notesMasterId r:id="rId36"/>
  </p:notesMasterIdLst>
  <p:sldIdLst>
    <p:sldId id="267" r:id="rId11"/>
    <p:sldId id="268" r:id="rId12"/>
    <p:sldId id="266" r:id="rId13"/>
    <p:sldId id="262" r:id="rId14"/>
    <p:sldId id="291" r:id="rId15"/>
    <p:sldId id="272" r:id="rId16"/>
    <p:sldId id="292" r:id="rId17"/>
    <p:sldId id="270" r:id="rId18"/>
    <p:sldId id="271" r:id="rId19"/>
    <p:sldId id="277" r:id="rId20"/>
    <p:sldId id="278" r:id="rId21"/>
    <p:sldId id="273" r:id="rId22"/>
    <p:sldId id="274" r:id="rId23"/>
    <p:sldId id="275" r:id="rId24"/>
    <p:sldId id="296" r:id="rId25"/>
    <p:sldId id="286" r:id="rId26"/>
    <p:sldId id="280" r:id="rId27"/>
    <p:sldId id="276" r:id="rId28"/>
    <p:sldId id="281" r:id="rId29"/>
    <p:sldId id="283" r:id="rId30"/>
    <p:sldId id="285" r:id="rId31"/>
    <p:sldId id="293" r:id="rId32"/>
    <p:sldId id="297" r:id="rId33"/>
    <p:sldId id="289" r:id="rId34"/>
    <p:sldId id="290"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7C"/>
    <a:srgbClr val="44546A"/>
    <a:srgbClr val="8D1738"/>
    <a:srgbClr val="C2E3E2"/>
    <a:srgbClr val="9ADAEB"/>
    <a:srgbClr val="DEC3DD"/>
    <a:srgbClr val="FBBB99"/>
    <a:srgbClr val="00B8B0"/>
    <a:srgbClr val="F57D4E"/>
    <a:srgbClr val="A323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81730" autoAdjust="0"/>
  </p:normalViewPr>
  <p:slideViewPr>
    <p:cSldViewPr snapToGrid="0" snapToObjects="1">
      <p:cViewPr varScale="1">
        <p:scale>
          <a:sx n="87" d="100"/>
          <a:sy n="87" d="100"/>
        </p:scale>
        <p:origin x="624" y="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Niner" userId="f755cb24-d071-4314-baae-755b2a3256db" providerId="ADAL" clId="{F65896BC-E01B-4CD5-A8B9-EE605679CA1C}"/>
    <pc:docChg chg="modSld sldOrd">
      <pc:chgData name="Matthew Niner" userId="f755cb24-d071-4314-baae-755b2a3256db" providerId="ADAL" clId="{F65896BC-E01B-4CD5-A8B9-EE605679CA1C}" dt="2023-11-14T20:59:38.037" v="25" actId="20577"/>
      <pc:docMkLst>
        <pc:docMk/>
      </pc:docMkLst>
      <pc:sldChg chg="ord">
        <pc:chgData name="Matthew Niner" userId="f755cb24-d071-4314-baae-755b2a3256db" providerId="ADAL" clId="{F65896BC-E01B-4CD5-A8B9-EE605679CA1C}" dt="2023-11-14T20:57:53.582" v="3"/>
        <pc:sldMkLst>
          <pc:docMk/>
          <pc:sldMk cId="3107317069" sldId="270"/>
        </pc:sldMkLst>
      </pc:sldChg>
      <pc:sldChg chg="ord">
        <pc:chgData name="Matthew Niner" userId="f755cb24-d071-4314-baae-755b2a3256db" providerId="ADAL" clId="{F65896BC-E01B-4CD5-A8B9-EE605679CA1C}" dt="2023-11-14T20:57:59.825" v="5"/>
        <pc:sldMkLst>
          <pc:docMk/>
          <pc:sldMk cId="4129386740" sldId="271"/>
        </pc:sldMkLst>
      </pc:sldChg>
      <pc:sldChg chg="ord">
        <pc:chgData name="Matthew Niner" userId="f755cb24-d071-4314-baae-755b2a3256db" providerId="ADAL" clId="{F65896BC-E01B-4CD5-A8B9-EE605679CA1C}" dt="2023-11-14T20:58:18.768" v="7"/>
        <pc:sldMkLst>
          <pc:docMk/>
          <pc:sldMk cId="4028097556" sldId="273"/>
        </pc:sldMkLst>
      </pc:sldChg>
      <pc:sldChg chg="ord">
        <pc:chgData name="Matthew Niner" userId="f755cb24-d071-4314-baae-755b2a3256db" providerId="ADAL" clId="{F65896BC-E01B-4CD5-A8B9-EE605679CA1C}" dt="2023-11-14T20:58:18.768" v="7"/>
        <pc:sldMkLst>
          <pc:docMk/>
          <pc:sldMk cId="940144234" sldId="274"/>
        </pc:sldMkLst>
      </pc:sldChg>
      <pc:sldChg chg="ord">
        <pc:chgData name="Matthew Niner" userId="f755cb24-d071-4314-baae-755b2a3256db" providerId="ADAL" clId="{F65896BC-E01B-4CD5-A8B9-EE605679CA1C}" dt="2023-11-14T20:58:29.112" v="9"/>
        <pc:sldMkLst>
          <pc:docMk/>
          <pc:sldMk cId="3885390127" sldId="275"/>
        </pc:sldMkLst>
      </pc:sldChg>
      <pc:sldChg chg="ord">
        <pc:chgData name="Matthew Niner" userId="f755cb24-d071-4314-baae-755b2a3256db" providerId="ADAL" clId="{F65896BC-E01B-4CD5-A8B9-EE605679CA1C}" dt="2023-11-14T20:58:42.255" v="11"/>
        <pc:sldMkLst>
          <pc:docMk/>
          <pc:sldMk cId="1337354423" sldId="277"/>
        </pc:sldMkLst>
      </pc:sldChg>
      <pc:sldChg chg="ord">
        <pc:chgData name="Matthew Niner" userId="f755cb24-d071-4314-baae-755b2a3256db" providerId="ADAL" clId="{F65896BC-E01B-4CD5-A8B9-EE605679CA1C}" dt="2023-11-14T20:58:42.255" v="11"/>
        <pc:sldMkLst>
          <pc:docMk/>
          <pc:sldMk cId="4133289615" sldId="278"/>
        </pc:sldMkLst>
      </pc:sldChg>
      <pc:sldChg chg="modSp mod">
        <pc:chgData name="Matthew Niner" userId="f755cb24-d071-4314-baae-755b2a3256db" providerId="ADAL" clId="{F65896BC-E01B-4CD5-A8B9-EE605679CA1C}" dt="2023-11-14T20:59:38.037" v="25" actId="20577"/>
        <pc:sldMkLst>
          <pc:docMk/>
          <pc:sldMk cId="2896180249" sldId="290"/>
        </pc:sldMkLst>
        <pc:spChg chg="mod">
          <ac:chgData name="Matthew Niner" userId="f755cb24-d071-4314-baae-755b2a3256db" providerId="ADAL" clId="{F65896BC-E01B-4CD5-A8B9-EE605679CA1C}" dt="2023-11-14T20:59:38.037" v="25" actId="20577"/>
          <ac:spMkLst>
            <pc:docMk/>
            <pc:sldMk cId="2896180249" sldId="290"/>
            <ac:spMk id="7" creationId="{F52930FB-3312-49C8-843B-A34C0DC8379F}"/>
          </ac:spMkLst>
        </pc:spChg>
      </pc:sldChg>
      <pc:sldChg chg="ord">
        <pc:chgData name="Matthew Niner" userId="f755cb24-d071-4314-baae-755b2a3256db" providerId="ADAL" clId="{F65896BC-E01B-4CD5-A8B9-EE605679CA1C}" dt="2023-11-14T20:57:50.474" v="1"/>
        <pc:sldMkLst>
          <pc:docMk/>
          <pc:sldMk cId="2858148972" sldId="292"/>
        </pc:sldMkLst>
      </pc:sldChg>
      <pc:sldChg chg="ord">
        <pc:chgData name="Matthew Niner" userId="f755cb24-d071-4314-baae-755b2a3256db" providerId="ADAL" clId="{F65896BC-E01B-4CD5-A8B9-EE605679CA1C}" dt="2023-11-14T20:59:06.821" v="13"/>
        <pc:sldMkLst>
          <pc:docMk/>
          <pc:sldMk cId="2745094944"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492650-412B-4438-AF50-3BCD829659E0}"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0047B-D036-4415-9649-D761D5CDD8D7}" type="slidenum">
              <a:rPr lang="en-US" smtClean="0"/>
              <a:t>‹#›</a:t>
            </a:fld>
            <a:endParaRPr lang="en-US"/>
          </a:p>
        </p:txBody>
      </p:sp>
    </p:spTree>
    <p:extLst>
      <p:ext uri="{BB962C8B-B14F-4D97-AF65-F5344CB8AC3E}">
        <p14:creationId xmlns:p14="http://schemas.microsoft.com/office/powerpoint/2010/main" val="2351112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BloggerSans"/>
              </a:rPr>
              <a:t>The American Association for Dental, Oral, and Craniofacial Research (AADOCR) is the leading professional community for multidisciplinary scientists who advance dental, oral, and craniofacial research. Previously the American Association for Dental Research, the 3,000-member organization connects the scientific community of professionals who champion research that contributes to overall health and well-being.</a:t>
            </a:r>
            <a:endParaRPr lang="en-US" dirty="0"/>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1</a:t>
            </a:fld>
            <a:endParaRPr lang="en-US"/>
          </a:p>
        </p:txBody>
      </p:sp>
    </p:spTree>
    <p:extLst>
      <p:ext uri="{BB962C8B-B14F-4D97-AF65-F5344CB8AC3E}">
        <p14:creationId xmlns:p14="http://schemas.microsoft.com/office/powerpoint/2010/main" val="3674096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504E4E"/>
                </a:solidFill>
                <a:effectLst/>
                <a:latin typeface="BloggerSans"/>
              </a:rPr>
              <a:t>The </a:t>
            </a:r>
            <a:r>
              <a:rPr lang="en-US" b="0" i="1" dirty="0">
                <a:solidFill>
                  <a:srgbClr val="504E4E"/>
                </a:solidFill>
                <a:effectLst/>
                <a:latin typeface="inherit"/>
              </a:rPr>
              <a:t>Journal of Dental Research</a:t>
            </a:r>
            <a:r>
              <a:rPr lang="en-US" b="0" i="0" dirty="0">
                <a:solidFill>
                  <a:srgbClr val="504E4E"/>
                </a:solidFill>
                <a:effectLst/>
                <a:latin typeface="BloggerSans"/>
              </a:rPr>
              <a:t> (</a:t>
            </a:r>
            <a:r>
              <a:rPr lang="en-US" b="0" i="1" dirty="0">
                <a:solidFill>
                  <a:srgbClr val="504E4E"/>
                </a:solidFill>
                <a:effectLst/>
                <a:latin typeface="inherit"/>
              </a:rPr>
              <a:t>JDR)</a:t>
            </a:r>
            <a:r>
              <a:rPr lang="en-US" b="0" i="0" dirty="0">
                <a:solidFill>
                  <a:srgbClr val="504E4E"/>
                </a:solidFill>
                <a:effectLst/>
                <a:latin typeface="BloggerSans"/>
              </a:rPr>
              <a:t> 2-year Journal Impact Factor™ is over 8 for the first time at 8.924, ranking #3 of 92 journals in the “Dentistry, Oral Surgery &amp; Medicine” category, and the </a:t>
            </a:r>
            <a:r>
              <a:rPr lang="en-US" b="0" i="1" dirty="0">
                <a:solidFill>
                  <a:srgbClr val="504E4E"/>
                </a:solidFill>
                <a:effectLst/>
                <a:latin typeface="inherit"/>
              </a:rPr>
              <a:t>JDR</a:t>
            </a:r>
            <a:r>
              <a:rPr lang="en-US" b="0" i="0" dirty="0">
                <a:solidFill>
                  <a:srgbClr val="504E4E"/>
                </a:solidFill>
                <a:effectLst/>
                <a:latin typeface="BloggerSans"/>
              </a:rPr>
              <a:t> 5-year Journal Impact Factor™ is over 8 for the first time at 8.463, ranking #4 of 92 journals. The </a:t>
            </a:r>
            <a:r>
              <a:rPr lang="en-US" b="0" i="1" dirty="0">
                <a:solidFill>
                  <a:srgbClr val="504E4E"/>
                </a:solidFill>
                <a:effectLst/>
                <a:latin typeface="inherit"/>
              </a:rPr>
              <a:t>JDR</a:t>
            </a:r>
            <a:r>
              <a:rPr lang="en-US" b="0" i="0" dirty="0">
                <a:solidFill>
                  <a:srgbClr val="504E4E"/>
                </a:solidFill>
                <a:effectLst/>
                <a:latin typeface="BloggerSans"/>
              </a:rPr>
              <a:t> also ranks #1 of 92 journals in total citations and Eigenfactor, #3 in the new Journal Citation Index and #4 in Article Influence Score. This news comes from the </a:t>
            </a:r>
            <a:r>
              <a:rPr lang="en-US" b="0" i="1" dirty="0">
                <a:solidFill>
                  <a:srgbClr val="504E4E"/>
                </a:solidFill>
                <a:effectLst/>
                <a:latin typeface="inherit"/>
              </a:rPr>
              <a:t>2022 Journal Citation Reports</a:t>
            </a:r>
            <a:r>
              <a:rPr lang="en-US" b="0" i="0" dirty="0">
                <a:solidFill>
                  <a:srgbClr val="504E4E"/>
                </a:solidFill>
                <a:effectLst/>
                <a:latin typeface="BloggerSans"/>
              </a:rPr>
              <a:t>™.</a:t>
            </a:r>
          </a:p>
        </p:txBody>
      </p:sp>
      <p:sp>
        <p:nvSpPr>
          <p:cNvPr id="4" name="Slide Number Placeholder 3"/>
          <p:cNvSpPr>
            <a:spLocks noGrp="1"/>
          </p:cNvSpPr>
          <p:nvPr>
            <p:ph type="sldNum" sz="quarter" idx="5"/>
          </p:nvPr>
        </p:nvSpPr>
        <p:spPr/>
        <p:txBody>
          <a:bodyPr/>
          <a:lstStyle/>
          <a:p>
            <a:fld id="{95B0047B-D036-4415-9649-D761D5CDD8D7}" type="slidenum">
              <a:rPr lang="en-US" smtClean="0"/>
              <a:t>10</a:t>
            </a:fld>
            <a:endParaRPr lang="en-US"/>
          </a:p>
        </p:txBody>
      </p:sp>
    </p:spTree>
    <p:extLst>
      <p:ext uri="{BB962C8B-B14F-4D97-AF65-F5344CB8AC3E}">
        <p14:creationId xmlns:p14="http://schemas.microsoft.com/office/powerpoint/2010/main" val="1426175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5" rtl="0" eaLnBrk="1" fontAlgn="auto" latinLnBrk="0" hangingPunct="1">
              <a:lnSpc>
                <a:spcPct val="100000"/>
              </a:lnSpc>
              <a:spcBef>
                <a:spcPts val="0"/>
              </a:spcBef>
              <a:spcAft>
                <a:spcPts val="0"/>
              </a:spcAft>
              <a:buClrTx/>
              <a:buSzTx/>
              <a:buFontTx/>
              <a:buNone/>
              <a:tabLst/>
              <a:defRPr/>
            </a:pPr>
            <a:r>
              <a:rPr lang="en-US" altLang="en-US" i="0" baseline="0" dirty="0">
                <a:solidFill>
                  <a:schemeClr val="tx1"/>
                </a:solidFill>
                <a:ea typeface="ＭＳ Ｐゴシック" pitchFamily="34" charset="-128"/>
              </a:rPr>
              <a:t>The </a:t>
            </a:r>
            <a:r>
              <a:rPr lang="en-US" sz="1200" i="1" dirty="0">
                <a:solidFill>
                  <a:schemeClr val="tx1"/>
                </a:solidFill>
                <a:latin typeface="Gill Sans MT" panose="020B0502020104020203" pitchFamily="34" charset="0"/>
              </a:rPr>
              <a:t>JDR CTR</a:t>
            </a:r>
            <a:r>
              <a:rPr lang="en-US" sz="1200" i="0" dirty="0">
                <a:solidFill>
                  <a:schemeClr val="tx1"/>
                </a:solidFill>
                <a:latin typeface="Gill Sans MT" panose="020B0502020104020203" pitchFamily="34" charset="0"/>
              </a:rPr>
              <a:t>  has been a</a:t>
            </a:r>
            <a:r>
              <a:rPr lang="en-US" sz="1200" dirty="0">
                <a:solidFill>
                  <a:schemeClr val="tx1"/>
                </a:solidFill>
                <a:latin typeface="Gill Sans MT" panose="020B0502020104020203" pitchFamily="34" charset="0"/>
              </a:rPr>
              <a:t>ccepted for inclusion in MEDLINE!</a:t>
            </a:r>
          </a:p>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a:p>
            <a:pPr marL="0" marR="0" indent="0" algn="l" defTabSz="914335"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ＭＳ Ｐゴシック" charset="0"/>
                <a:cs typeface="ＭＳ Ｐゴシック" charset="0"/>
              </a:rPr>
              <a:t>MEDLINE, created by the U.S. National Library of Medicine (NLM), is the authoritative bibliographic database containing citations and abstracts in the fields of medicine, nursing, dentistry, veterinary medicine, health care systems and preclinical sciences from around the world and is used internationally by clinicians, researchers and policy makers to access the world's biomedical research literature. A distinctive feature of MEDLINE is that the records are indexed with the NLM Medical Subject Headings (MeSH</a:t>
            </a:r>
            <a:r>
              <a:rPr lang="en-US" sz="1200" b="0" i="0" kern="1200" baseline="30000" dirty="0">
                <a:solidFill>
                  <a:schemeClr val="tx1"/>
                </a:solidFill>
                <a:effectLst/>
                <a:latin typeface="+mn-lt"/>
                <a:ea typeface="ＭＳ Ｐゴシック" charset="0"/>
                <a:cs typeface="ＭＳ Ｐゴシック" charset="0"/>
              </a:rPr>
              <a:t>®</a:t>
            </a:r>
            <a:r>
              <a:rPr lang="en-US" sz="1200" b="0" i="0" kern="1200" dirty="0">
                <a:solidFill>
                  <a:schemeClr val="tx1"/>
                </a:solidFill>
                <a:effectLst/>
                <a:latin typeface="+mn-lt"/>
                <a:ea typeface="ＭＳ Ｐゴシック" charset="0"/>
                <a:cs typeface="ＭＳ Ｐゴシック" charset="0"/>
              </a:rPr>
              <a:t>). MEDLINE is the primary component of PubMed</a:t>
            </a:r>
            <a:r>
              <a:rPr lang="en-US" sz="1200" b="0" i="0" kern="1200" baseline="30000" dirty="0">
                <a:solidFill>
                  <a:schemeClr val="tx1"/>
                </a:solidFill>
                <a:effectLst/>
                <a:latin typeface="+mn-lt"/>
                <a:ea typeface="ＭＳ Ｐゴシック" charset="0"/>
                <a:cs typeface="ＭＳ Ｐゴシック" charset="0"/>
              </a:rPr>
              <a:t>®</a:t>
            </a:r>
            <a:r>
              <a:rPr lang="en-US" sz="1200" b="0" i="0" kern="1200" dirty="0">
                <a:solidFill>
                  <a:schemeClr val="tx1"/>
                </a:solidFill>
                <a:effectLst/>
                <a:latin typeface="+mn-lt"/>
                <a:ea typeface="ＭＳ Ｐゴシック" charset="0"/>
                <a:cs typeface="ＭＳ Ｐゴシック" charset="0"/>
              </a:rPr>
              <a:t> — a database with over 29 million citations for life sciences and biomedical literature.</a:t>
            </a: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11</a:t>
            </a:fld>
            <a:endParaRPr lang="en-US"/>
          </a:p>
        </p:txBody>
      </p:sp>
    </p:spTree>
    <p:extLst>
      <p:ext uri="{BB962C8B-B14F-4D97-AF65-F5344CB8AC3E}">
        <p14:creationId xmlns:p14="http://schemas.microsoft.com/office/powerpoint/2010/main" val="1020309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2"/>
                </a:solidFill>
              </a:rPr>
              <a:t>Join the IADR Community. The IADR Community is an online hub to meet and discuss research and other topics with your colleagues.</a:t>
            </a:r>
            <a:endParaRPr lang="en-US" b="1" baseline="0" dirty="0">
              <a:solidFill>
                <a:schemeClr val="accent2"/>
              </a:solidFill>
            </a:endParaRPr>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12</a:t>
            </a:fld>
            <a:endParaRPr lang="en-US"/>
          </a:p>
        </p:txBody>
      </p:sp>
    </p:spTree>
    <p:extLst>
      <p:ext uri="{BB962C8B-B14F-4D97-AF65-F5344CB8AC3E}">
        <p14:creationId xmlns:p14="http://schemas.microsoft.com/office/powerpoint/2010/main" val="482664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arial" panose="020B0604020202020204" pitchFamily="34" charset="0"/>
              </a:rPr>
              <a:t>The new AADOCR Community allows members to network, share, post, and comment on issues specific to the AADOCR. Over the coming months the AADOCR will also launch smaller communities for AADOCR committees, patient advocates, and others. To access the AADOCR Community, visit the IADR Community, click “ </a:t>
            </a:r>
            <a:r>
              <a:rPr lang="en-US" b="1" i="0" dirty="0">
                <a:solidFill>
                  <a:srgbClr val="333333"/>
                </a:solidFill>
                <a:effectLst/>
                <a:latin typeface="arial" panose="020B0604020202020204" pitchFamily="34" charset="0"/>
              </a:rPr>
              <a:t>Communities</a:t>
            </a:r>
            <a:r>
              <a:rPr lang="en-US" b="0" i="0" dirty="0">
                <a:solidFill>
                  <a:srgbClr val="333333"/>
                </a:solidFill>
                <a:effectLst/>
                <a:latin typeface="arial" panose="020B0604020202020204" pitchFamily="34" charset="0"/>
              </a:rPr>
              <a:t>” in the navigation bar and click “ </a:t>
            </a:r>
            <a:r>
              <a:rPr lang="en-US" b="1" i="0" dirty="0">
                <a:solidFill>
                  <a:srgbClr val="333333"/>
                </a:solidFill>
                <a:effectLst/>
                <a:latin typeface="arial" panose="020B0604020202020204" pitchFamily="34" charset="0"/>
              </a:rPr>
              <a:t>My Communities</a:t>
            </a:r>
            <a:r>
              <a:rPr lang="en-US" b="0" i="0" dirty="0">
                <a:solidFill>
                  <a:srgbClr val="333333"/>
                </a:solidFill>
                <a:effectLst/>
                <a:latin typeface="arial" panose="020B0604020202020204" pitchFamily="34" charset="0"/>
              </a:rPr>
              <a:t>.” </a:t>
            </a:r>
            <a:endParaRPr lang="en-US" b="1" baseline="0" dirty="0">
              <a:solidFill>
                <a:schemeClr val="accent2"/>
              </a:solidFill>
            </a:endParaRPr>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13</a:t>
            </a:fld>
            <a:endParaRPr lang="en-US"/>
          </a:p>
        </p:txBody>
      </p:sp>
    </p:spTree>
    <p:extLst>
      <p:ext uri="{BB962C8B-B14F-4D97-AF65-F5344CB8AC3E}">
        <p14:creationId xmlns:p14="http://schemas.microsoft.com/office/powerpoint/2010/main" val="3254400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2"/>
                </a:solidFill>
              </a:rPr>
              <a:t>The new IADR Webinar Connect Platform allows IADR members to participate in live webinars and view our growing list of past webinars on demand! </a:t>
            </a:r>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14</a:t>
            </a:fld>
            <a:endParaRPr lang="en-US"/>
          </a:p>
        </p:txBody>
      </p:sp>
    </p:spTree>
    <p:extLst>
      <p:ext uri="{BB962C8B-B14F-4D97-AF65-F5344CB8AC3E}">
        <p14:creationId xmlns:p14="http://schemas.microsoft.com/office/powerpoint/2010/main" val="529466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Overpass Light"/>
              </a:rPr>
              <a:t>MIND the Future will build a vibrant and inclusive community of investigators whose participation is vital to advancing dental, oral, and craniofacial research and improving the oral health of our nation. The primary goal of this NIDCR-funded program is to establish a mentoring network that will support a diverse pool of early-career investigators, including individuals from diverse backgrounds, in developing independent research careers dedicated to improving dental, oral, and craniofacial health. (NIH Grant No. 1UE5DE029439).</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B0047B-D036-4415-9649-D761D5CDD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995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NSRG is a Scientific Group of the AADOCR composed of a network of self-governing local Student Research Group (SRG) chapters at dental schools and is led nationally by officers elected through a majority of votes from all members. All AADOCR student members are part of the AADOCR NSRG and are eligible to participate in their programs and activities. </a:t>
            </a:r>
          </a:p>
          <a:p>
            <a:endParaRPr lang="en-US" dirty="0">
              <a:solidFill>
                <a:schemeClr val="tx1"/>
              </a:solidFill>
            </a:endParaRPr>
          </a:p>
          <a:p>
            <a:r>
              <a:rPr lang="en-US" sz="1200" b="0" i="0" kern="1200" dirty="0">
                <a:solidFill>
                  <a:schemeClr val="tx1"/>
                </a:solidFill>
                <a:effectLst/>
                <a:latin typeface="+mn-lt"/>
                <a:ea typeface="+mn-ea"/>
                <a:cs typeface="+mn-cs"/>
              </a:rPr>
              <a:t>Student members must join at least one IADR Group/Network and may join up to a total of three IADR Groups/Networks at no charge.</a:t>
            </a:r>
            <a:endParaRPr lang="en-US" dirty="0">
              <a:solidFill>
                <a:schemeClr val="tx1"/>
              </a:solidFill>
            </a:endParaRPr>
          </a:p>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16</a:t>
            </a:fld>
            <a:endParaRPr lang="en-US"/>
          </a:p>
        </p:txBody>
      </p:sp>
    </p:spTree>
    <p:extLst>
      <p:ext uri="{BB962C8B-B14F-4D97-AF65-F5344CB8AC3E}">
        <p14:creationId xmlns:p14="http://schemas.microsoft.com/office/powerpoint/2010/main" val="1983841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283">
              <a:defRPr/>
            </a:pPr>
            <a:r>
              <a:rPr lang="en-US" altLang="en-US" dirty="0">
                <a:ea typeface="ＭＳ Ｐゴシック" pitchFamily="34" charset="-128"/>
              </a:rPr>
              <a:t>Photo: </a:t>
            </a:r>
            <a:br>
              <a:rPr lang="en-US" altLang="en-US" dirty="0">
                <a:ea typeface="ＭＳ Ｐゴシック" pitchFamily="34" charset="-128"/>
              </a:rPr>
            </a:br>
            <a:r>
              <a:rPr lang="en-US" altLang="en-US" dirty="0">
                <a:ea typeface="ＭＳ Ｐゴシック" pitchFamily="34" charset="-128"/>
              </a:rPr>
              <a:t>AADOCR/DDI Oral Health Equity Research Award Winner</a:t>
            </a:r>
          </a:p>
          <a:p>
            <a:pPr defTabSz="929283">
              <a:defRPr/>
            </a:pPr>
            <a:r>
              <a:rPr lang="en-US" altLang="en-US" dirty="0">
                <a:ea typeface="ＭＳ Ｐゴシック" pitchFamily="34" charset="-128"/>
              </a:rPr>
              <a:t>Astha Singhal</a:t>
            </a:r>
            <a:br>
              <a:rPr lang="en-US" altLang="en-US" dirty="0">
                <a:ea typeface="ＭＳ Ｐゴシック" pitchFamily="34" charset="-128"/>
              </a:rPr>
            </a:br>
            <a:r>
              <a:rPr lang="en-US" altLang="en-US" dirty="0">
                <a:ea typeface="ＭＳ Ｐゴシック" pitchFamily="34" charset="-128"/>
              </a:rPr>
              <a:t>Boston University, MA</a:t>
            </a:r>
            <a:br>
              <a:rPr lang="en-US" altLang="en-US" dirty="0">
                <a:ea typeface="ＭＳ Ｐゴシック" pitchFamily="34" charset="-128"/>
              </a:rPr>
            </a:br>
            <a:endParaRPr lang="en-US" dirty="0"/>
          </a:p>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17</a:t>
            </a:fld>
            <a:endParaRPr lang="en-US"/>
          </a:p>
        </p:txBody>
      </p:sp>
    </p:spTree>
    <p:extLst>
      <p:ext uri="{BB962C8B-B14F-4D97-AF65-F5344CB8AC3E}">
        <p14:creationId xmlns:p14="http://schemas.microsoft.com/office/powerpoint/2010/main" val="935427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itchFamily="34" charset="-128"/>
              </a:rPr>
              <a:t>This is a list of the IADR Scientific Groups and Networks. IADR/AADOCR</a:t>
            </a:r>
            <a:r>
              <a:rPr lang="en-US" altLang="en-US" baseline="0" dirty="0">
                <a:ea typeface="ＭＳ Ｐゴシック" pitchFamily="34" charset="-128"/>
              </a:rPr>
              <a:t> </a:t>
            </a:r>
            <a:r>
              <a:rPr lang="en-US" altLang="en-US" dirty="0">
                <a:ea typeface="ＭＳ Ｐゴシック" pitchFamily="34" charset="-128"/>
              </a:rPr>
              <a:t>members may enjoy complimentary membership in one IADR Scientific Group or Network and Student members can join up to three IADR Scientific Groups or Networks as part of their Student membership. Please be active in at least one. </a:t>
            </a:r>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18</a:t>
            </a:fld>
            <a:endParaRPr lang="en-US"/>
          </a:p>
        </p:txBody>
      </p:sp>
    </p:spTree>
    <p:extLst>
      <p:ext uri="{BB962C8B-B14F-4D97-AF65-F5344CB8AC3E}">
        <p14:creationId xmlns:p14="http://schemas.microsoft.com/office/powerpoint/2010/main" val="3968606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Association actively engages with members of Congress, the administration and officials at the National Institutes of Health to promote AADOCR policy positions. AADOCR’s primary focus is increasing funding for the National Institutes of Health and the National Institute of Dental and Craniofacial Research so that our members are provided adequate resources to improve oral health through dental, oral and craniofacial research activities, but we also support oral health efforts across the federal research enterprise. The Association is an active partner with the ADA, ADEA and other dental groups and is involved in a number of coalitions focusing on areas of interest to AADOCR and our members. Beyond our external-facing work, a core part of our role is also to provide AADOCR members with information about potential implications of federal legislation and policies and give them the tools they need to respond to those that may impact their work.</a:t>
            </a:r>
          </a:p>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19</a:t>
            </a:fld>
            <a:endParaRPr lang="en-US"/>
          </a:p>
        </p:txBody>
      </p:sp>
    </p:spTree>
    <p:extLst>
      <p:ext uri="{BB962C8B-B14F-4D97-AF65-F5344CB8AC3E}">
        <p14:creationId xmlns:p14="http://schemas.microsoft.com/office/powerpoint/2010/main" val="2603293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283">
              <a:defRPr/>
            </a:pPr>
            <a:r>
              <a:rPr lang="en-US" altLang="en-US" dirty="0">
                <a:ea typeface="ＭＳ Ｐゴシック" pitchFamily="34" charset="-128"/>
              </a:rPr>
              <a:t>The AADOCR Mission Statement is: Drive dental, oral, and craniofacial research to advance health and well-being.</a:t>
            </a:r>
          </a:p>
        </p:txBody>
      </p:sp>
      <p:sp>
        <p:nvSpPr>
          <p:cNvPr id="4" name="Slide Number Placeholder 3"/>
          <p:cNvSpPr>
            <a:spLocks noGrp="1"/>
          </p:cNvSpPr>
          <p:nvPr>
            <p:ph type="sldNum" sz="quarter" idx="5"/>
          </p:nvPr>
        </p:nvSpPr>
        <p:spPr/>
        <p:txBody>
          <a:bodyPr/>
          <a:lstStyle/>
          <a:p>
            <a:fld id="{95B0047B-D036-4415-9649-D761D5CDD8D7}" type="slidenum">
              <a:rPr lang="en-US" smtClean="0"/>
              <a:t>2</a:t>
            </a:fld>
            <a:endParaRPr lang="en-US"/>
          </a:p>
        </p:txBody>
      </p:sp>
    </p:spTree>
    <p:extLst>
      <p:ext uri="{BB962C8B-B14F-4D97-AF65-F5344CB8AC3E}">
        <p14:creationId xmlns:p14="http://schemas.microsoft.com/office/powerpoint/2010/main" val="4185443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Friends of NIDCR Patient Advocacy Council is comprised of non-profit organizations who work together to 1) support oral health research and NIDCR and 2) transfer oral health research from bench to bedside.</a:t>
            </a:r>
            <a:endParaRPr lang="en-US" dirty="0"/>
          </a:p>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20</a:t>
            </a:fld>
            <a:endParaRPr lang="en-US"/>
          </a:p>
        </p:txBody>
      </p:sp>
    </p:spTree>
    <p:extLst>
      <p:ext uri="{BB962C8B-B14F-4D97-AF65-F5344CB8AC3E}">
        <p14:creationId xmlns:p14="http://schemas.microsoft.com/office/powerpoint/2010/main" val="3219666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effectLst/>
              </a:rPr>
              <a:t>These are the</a:t>
            </a:r>
            <a:r>
              <a:rPr lang="en-US" b="0" baseline="0" dirty="0">
                <a:solidFill>
                  <a:schemeClr val="tx1"/>
                </a:solidFill>
                <a:effectLst/>
              </a:rPr>
              <a:t> </a:t>
            </a:r>
            <a:r>
              <a:rPr lang="en-US" b="0" dirty="0">
                <a:solidFill>
                  <a:schemeClr val="tx1"/>
                </a:solidFill>
                <a:effectLst/>
              </a:rPr>
              <a:t>current FNIDCR Patient Advocacy Council members.</a:t>
            </a: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21</a:t>
            </a:fld>
            <a:endParaRPr lang="en-US"/>
          </a:p>
        </p:txBody>
      </p:sp>
    </p:spTree>
    <p:extLst>
      <p:ext uri="{BB962C8B-B14F-4D97-AF65-F5344CB8AC3E}">
        <p14:creationId xmlns:p14="http://schemas.microsoft.com/office/powerpoint/2010/main" val="3675246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5"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Gill Sans MT" panose="020B0502020104020203" pitchFamily="34" charset="0"/>
              </a:rPr>
              <a:t>Register now for the AADOCR/CADR Annual Meeting!  This meeting will be in-person in Portland, Oregon March 15-18, 2023.</a:t>
            </a:r>
          </a:p>
        </p:txBody>
      </p:sp>
      <p:sp>
        <p:nvSpPr>
          <p:cNvPr id="4" name="Slide Number Placeholder 3"/>
          <p:cNvSpPr>
            <a:spLocks noGrp="1"/>
          </p:cNvSpPr>
          <p:nvPr>
            <p:ph type="sldNum" sz="quarter" idx="5"/>
          </p:nvPr>
        </p:nvSpPr>
        <p:spPr/>
        <p:txBody>
          <a:bodyPr/>
          <a:lstStyle/>
          <a:p>
            <a:fld id="{95B0047B-D036-4415-9649-D761D5CDD8D7}" type="slidenum">
              <a:rPr lang="en-US" smtClean="0"/>
              <a:t>22</a:t>
            </a:fld>
            <a:endParaRPr lang="en-US"/>
          </a:p>
        </p:txBody>
      </p:sp>
    </p:spTree>
    <p:extLst>
      <p:ext uri="{BB962C8B-B14F-4D97-AF65-F5344CB8AC3E}">
        <p14:creationId xmlns:p14="http://schemas.microsoft.com/office/powerpoint/2010/main" val="1265415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pPr>
              <a:defRPr/>
            </a:pPr>
            <a:fld id="{81D6E856-366D-4EAE-A671-FF7346E14B13}" type="slidenum">
              <a:rPr lang="en-US" smtClean="0"/>
              <a:pPr>
                <a:defRPr/>
              </a:pPr>
              <a:t>23</a:t>
            </a:fld>
            <a:endParaRPr lang="en-US"/>
          </a:p>
        </p:txBody>
      </p:sp>
    </p:spTree>
    <p:extLst>
      <p:ext uri="{BB962C8B-B14F-4D97-AF65-F5344CB8AC3E}">
        <p14:creationId xmlns:p14="http://schemas.microsoft.com/office/powerpoint/2010/main" val="1620128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AADOCR on Social Media!  </a:t>
            </a:r>
          </a:p>
        </p:txBody>
      </p:sp>
      <p:sp>
        <p:nvSpPr>
          <p:cNvPr id="4" name="Slide Number Placeholder 3"/>
          <p:cNvSpPr>
            <a:spLocks noGrp="1"/>
          </p:cNvSpPr>
          <p:nvPr>
            <p:ph type="sldNum" sz="quarter" idx="5"/>
          </p:nvPr>
        </p:nvSpPr>
        <p:spPr/>
        <p:txBody>
          <a:bodyPr/>
          <a:lstStyle/>
          <a:p>
            <a:fld id="{95B0047B-D036-4415-9649-D761D5CDD8D7}" type="slidenum">
              <a:rPr lang="en-US" smtClean="0"/>
              <a:t>24</a:t>
            </a:fld>
            <a:endParaRPr lang="en-US"/>
          </a:p>
        </p:txBody>
      </p:sp>
    </p:spTree>
    <p:extLst>
      <p:ext uri="{BB962C8B-B14F-4D97-AF65-F5344CB8AC3E}">
        <p14:creationId xmlns:p14="http://schemas.microsoft.com/office/powerpoint/2010/main" val="2118236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25</a:t>
            </a:fld>
            <a:endParaRPr lang="en-US"/>
          </a:p>
        </p:txBody>
      </p:sp>
    </p:spTree>
    <p:extLst>
      <p:ext uri="{BB962C8B-B14F-4D97-AF65-F5344CB8AC3E}">
        <p14:creationId xmlns:p14="http://schemas.microsoft.com/office/powerpoint/2010/main" val="260523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283">
              <a:defRPr/>
            </a:pPr>
            <a:r>
              <a:rPr lang="en-US" altLang="en-US" dirty="0">
                <a:ea typeface="ＭＳ Ｐゴシック" pitchFamily="34" charset="-128"/>
              </a:rPr>
              <a:t>The AADOCR Vision Statement is: Oral health through discovery and dissemination.</a:t>
            </a:r>
          </a:p>
        </p:txBody>
      </p:sp>
      <p:sp>
        <p:nvSpPr>
          <p:cNvPr id="4" name="Slide Number Placeholder 3"/>
          <p:cNvSpPr>
            <a:spLocks noGrp="1"/>
          </p:cNvSpPr>
          <p:nvPr>
            <p:ph type="sldNum" sz="quarter" idx="5"/>
          </p:nvPr>
        </p:nvSpPr>
        <p:spPr/>
        <p:txBody>
          <a:bodyPr/>
          <a:lstStyle/>
          <a:p>
            <a:fld id="{95B0047B-D036-4415-9649-D761D5CDD8D7}" type="slidenum">
              <a:rPr lang="en-US" smtClean="0"/>
              <a:t>3</a:t>
            </a:fld>
            <a:endParaRPr lang="en-US"/>
          </a:p>
        </p:txBody>
      </p:sp>
    </p:spTree>
    <p:extLst>
      <p:ext uri="{BB962C8B-B14F-4D97-AF65-F5344CB8AC3E}">
        <p14:creationId xmlns:p14="http://schemas.microsoft.com/office/powerpoint/2010/main" val="677680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IADR Core Values are: </a:t>
            </a:r>
            <a:r>
              <a:rPr lang="en-US" altLang="en-US" sz="1200" dirty="0">
                <a:solidFill>
                  <a:srgbClr val="44546A"/>
                </a:solidFill>
              </a:rPr>
              <a:t>Scientific Excellence, Social Responsibility, and Scientific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4</a:t>
            </a:fld>
            <a:endParaRPr lang="en-US"/>
          </a:p>
        </p:txBody>
      </p:sp>
    </p:spTree>
    <p:extLst>
      <p:ext uri="{BB962C8B-B14F-4D97-AF65-F5344CB8AC3E}">
        <p14:creationId xmlns:p14="http://schemas.microsoft.com/office/powerpoint/2010/main" val="587444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list of the 2022-23 AADOCR Board of Directors.</a:t>
            </a:r>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5</a:t>
            </a:fld>
            <a:endParaRPr lang="en-US"/>
          </a:p>
        </p:txBody>
      </p:sp>
    </p:spTree>
    <p:extLst>
      <p:ext uri="{BB962C8B-B14F-4D97-AF65-F5344CB8AC3E}">
        <p14:creationId xmlns:p14="http://schemas.microsoft.com/office/powerpoint/2010/main" val="2325275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BloggerSans"/>
              </a:rPr>
              <a:t>Discover, network, and advance your career with an IADR/AADOCR membership! Join our extensive and valuable network of 3,000 members in the US and over 8,300 members worldwide. Whether you are a researcher, student, or other individual interested in dental, oral, and craniofacial research, the IADR/AADOCR welcomes you as a member.</a:t>
            </a:r>
            <a:endParaRPr lang="en-US" dirty="0"/>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6</a:t>
            </a:fld>
            <a:endParaRPr lang="en-US"/>
          </a:p>
        </p:txBody>
      </p:sp>
    </p:spTree>
    <p:extLst>
      <p:ext uri="{BB962C8B-B14F-4D97-AF65-F5344CB8AC3E}">
        <p14:creationId xmlns:p14="http://schemas.microsoft.com/office/powerpoint/2010/main" val="2745454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7</a:t>
            </a:fld>
            <a:endParaRPr lang="en-US"/>
          </a:p>
        </p:txBody>
      </p:sp>
    </p:spTree>
    <p:extLst>
      <p:ext uri="{BB962C8B-B14F-4D97-AF65-F5344CB8AC3E}">
        <p14:creationId xmlns:p14="http://schemas.microsoft.com/office/powerpoint/2010/main" val="400784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the AADOCR membership breakdown</a:t>
            </a:r>
            <a:r>
              <a:rPr lang="en-US" baseline="0" dirty="0"/>
              <a:t> by Section as of December 31, 2022.</a:t>
            </a:r>
            <a:endParaRPr lang="en-US" dirty="0"/>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8</a:t>
            </a:fld>
            <a:endParaRPr lang="en-US"/>
          </a:p>
        </p:txBody>
      </p:sp>
    </p:spTree>
    <p:extLst>
      <p:ext uri="{BB962C8B-B14F-4D97-AF65-F5344CB8AC3E}">
        <p14:creationId xmlns:p14="http://schemas.microsoft.com/office/powerpoint/2010/main" val="650821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IADR/AADOCR membership offers many benefits</a:t>
            </a:r>
            <a:r>
              <a:rPr lang="en-US" baseline="0" dirty="0"/>
              <a:t> including access to the online IADR Community and AADOCR Community, IADR Webinar Connect, publications, advocacy, discounts on meeting registrations, presentation, and awards/fellowship opportunities, access to the IADR CE On Demand library and IADR Abstract Archive, the </a:t>
            </a:r>
            <a:r>
              <a:rPr lang="en-US" i="1" baseline="0" dirty="0"/>
              <a:t>Science Advocate </a:t>
            </a:r>
            <a:r>
              <a:rPr lang="en-US" baseline="0" dirty="0"/>
              <a:t>newsletter, membership in IADR Scientific Groups or Networks, and much more.</a:t>
            </a:r>
            <a:endParaRPr lang="en-US" dirty="0"/>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9</a:t>
            </a:fld>
            <a:endParaRPr lang="en-US"/>
          </a:p>
        </p:txBody>
      </p:sp>
    </p:spTree>
    <p:extLst>
      <p:ext uri="{BB962C8B-B14F-4D97-AF65-F5344CB8AC3E}">
        <p14:creationId xmlns:p14="http://schemas.microsoft.com/office/powerpoint/2010/main" val="4225288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71F7-3A0F-244F-9D5F-5C14276E881C}"/>
              </a:ext>
            </a:extLst>
          </p:cNvPr>
          <p:cNvSpPr>
            <a:spLocks noGrp="1"/>
          </p:cNvSpPr>
          <p:nvPr>
            <p:ph type="title"/>
          </p:nvPr>
        </p:nvSpPr>
        <p:spPr>
          <a:xfrm>
            <a:off x="6599548" y="2560229"/>
            <a:ext cx="4784677" cy="1737543"/>
          </a:xfrm>
          <a:prstGeom prst="rect">
            <a:avLst/>
          </a:prstGeom>
        </p:spPr>
        <p:txBody>
          <a:bodyPr/>
          <a:lstStyle/>
          <a:p>
            <a:r>
              <a:rPr lang="en-US"/>
              <a:t>Click to edit Master title style</a:t>
            </a:r>
          </a:p>
        </p:txBody>
      </p:sp>
      <p:pic>
        <p:nvPicPr>
          <p:cNvPr id="4" name="Picture 3" descr="A close-up of a logo&#10;&#10;Description automatically generated">
            <a:extLst>
              <a:ext uri="{FF2B5EF4-FFF2-40B4-BE49-F238E27FC236}">
                <a16:creationId xmlns:a16="http://schemas.microsoft.com/office/drawing/2014/main" id="{61FFF6E9-13C9-6A83-0492-81BC31569663}"/>
              </a:ext>
            </a:extLst>
          </p:cNvPr>
          <p:cNvPicPr>
            <a:picLocks noChangeAspect="1"/>
          </p:cNvPicPr>
          <p:nvPr userDrawn="1"/>
        </p:nvPicPr>
        <p:blipFill>
          <a:blip r:embed="rId2"/>
          <a:stretch>
            <a:fillRect/>
          </a:stretch>
        </p:blipFill>
        <p:spPr>
          <a:xfrm>
            <a:off x="8681403" y="4602663"/>
            <a:ext cx="2772303" cy="735471"/>
          </a:xfrm>
          <a:prstGeom prst="rect">
            <a:avLst/>
          </a:prstGeom>
        </p:spPr>
      </p:pic>
    </p:spTree>
    <p:extLst>
      <p:ext uri="{BB962C8B-B14F-4D97-AF65-F5344CB8AC3E}">
        <p14:creationId xmlns:p14="http://schemas.microsoft.com/office/powerpoint/2010/main" val="32951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89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6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6904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85000"/>
                    <a:lumOff val="1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3615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4456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598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6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3838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85000"/>
                    <a:lumOff val="1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701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4912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44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6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670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E8A0-7296-2D42-9650-5698CD13BEA7}"/>
              </a:ext>
            </a:extLst>
          </p:cNvPr>
          <p:cNvSpPr>
            <a:spLocks noGrp="1"/>
          </p:cNvSpPr>
          <p:nvPr>
            <p:ph type="ctrTitle"/>
          </p:nvPr>
        </p:nvSpPr>
        <p:spPr>
          <a:xfrm>
            <a:off x="1030407" y="3811138"/>
            <a:ext cx="9144000" cy="780411"/>
          </a:xfrm>
          <a:prstGeom prst="rect">
            <a:avLst/>
          </a:prstGeom>
        </p:spPr>
        <p:txBody>
          <a:bodyPr anchor="b"/>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5" name="Picture 4" descr="A close-up of a logo&#10;&#10;Description automatically generated">
            <a:extLst>
              <a:ext uri="{FF2B5EF4-FFF2-40B4-BE49-F238E27FC236}">
                <a16:creationId xmlns:a16="http://schemas.microsoft.com/office/drawing/2014/main" id="{2B8CFC8F-7365-F923-AFA7-890E1DC3E8D0}"/>
              </a:ext>
            </a:extLst>
          </p:cNvPr>
          <p:cNvPicPr>
            <a:picLocks noChangeAspect="1"/>
          </p:cNvPicPr>
          <p:nvPr userDrawn="1"/>
        </p:nvPicPr>
        <p:blipFill>
          <a:blip r:embed="rId2"/>
          <a:stretch>
            <a:fillRect/>
          </a:stretch>
        </p:blipFill>
        <p:spPr>
          <a:xfrm>
            <a:off x="1030407" y="5258271"/>
            <a:ext cx="2772303" cy="735471"/>
          </a:xfrm>
          <a:prstGeom prst="rect">
            <a:avLst/>
          </a:prstGeom>
        </p:spPr>
      </p:pic>
    </p:spTree>
    <p:extLst>
      <p:ext uri="{BB962C8B-B14F-4D97-AF65-F5344CB8AC3E}">
        <p14:creationId xmlns:p14="http://schemas.microsoft.com/office/powerpoint/2010/main" val="3901494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85000"/>
                    <a:lumOff val="1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80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2328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224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6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567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85000"/>
                    <a:lumOff val="1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7430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9274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036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6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4808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85000"/>
                    <a:lumOff val="1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5073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991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theme" Target="../theme/theme5.xml"/><Relationship Id="rId4"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5.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theme" Target="../theme/theme6.xml"/><Relationship Id="rId4"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image" Target="../media/image5.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theme" Target="../theme/theme7.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12A034-98A8-5545-8724-4FEFBCB52DA6}"/>
              </a:ext>
            </a:extLst>
          </p:cNvPr>
          <p:cNvPicPr>
            <a:picLocks noChangeAspect="1"/>
          </p:cNvPicPr>
          <p:nvPr userDrawn="1"/>
        </p:nvPicPr>
        <p:blipFill>
          <a:blip r:embed="rId3"/>
          <a:stretch>
            <a:fillRect/>
          </a:stretch>
        </p:blipFill>
        <p:spPr>
          <a:xfrm>
            <a:off x="-838625" y="-1411303"/>
            <a:ext cx="7689591" cy="9680606"/>
          </a:xfrm>
          <a:prstGeom prst="rect">
            <a:avLst/>
          </a:prstGeom>
        </p:spPr>
      </p:pic>
    </p:spTree>
    <p:extLst>
      <p:ext uri="{BB962C8B-B14F-4D97-AF65-F5344CB8AC3E}">
        <p14:creationId xmlns:p14="http://schemas.microsoft.com/office/powerpoint/2010/main" val="1685584257"/>
      </p:ext>
    </p:extLst>
  </p:cSld>
  <p:clrMap bg1="lt1" tx1="dk1" bg2="lt2" tx2="dk2" accent1="accent1" accent2="accent2" accent3="accent3" accent4="accent4" accent5="accent5" accent6="accent6" hlink="hlink" folHlink="folHlink"/>
  <p:sldLayoutIdLst>
    <p:sldLayoutId id="2147483663" r:id="rId1"/>
  </p:sldLayoutIdLst>
  <p:txStyles>
    <p:titleStyle>
      <a:lvl1pPr algn="r" defTabSz="914400" rtl="0" eaLnBrk="1" latinLnBrk="0" hangingPunct="1">
        <a:lnSpc>
          <a:spcPct val="90000"/>
        </a:lnSpc>
        <a:spcBef>
          <a:spcPct val="0"/>
        </a:spcBef>
        <a:buNone/>
        <a:defRPr sz="3600" kern="1200">
          <a:solidFill>
            <a:srgbClr val="00497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4FCD3B-9EB2-324F-A304-EBCFF23D8E60}"/>
              </a:ext>
            </a:extLst>
          </p:cNvPr>
          <p:cNvPicPr>
            <a:picLocks noChangeAspect="1"/>
          </p:cNvPicPr>
          <p:nvPr userDrawn="1"/>
        </p:nvPicPr>
        <p:blipFill>
          <a:blip r:embed="rId3"/>
          <a:stretch>
            <a:fillRect/>
          </a:stretch>
        </p:blipFill>
        <p:spPr>
          <a:xfrm>
            <a:off x="1320800" y="0"/>
            <a:ext cx="10871200" cy="6858000"/>
          </a:xfrm>
          <a:prstGeom prst="rect">
            <a:avLst/>
          </a:prstGeom>
        </p:spPr>
      </p:pic>
    </p:spTree>
    <p:extLst>
      <p:ext uri="{BB962C8B-B14F-4D97-AF65-F5344CB8AC3E}">
        <p14:creationId xmlns:p14="http://schemas.microsoft.com/office/powerpoint/2010/main" val="201426059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295C09-C887-B348-AE95-4FC7FD4B5AFA}"/>
              </a:ext>
            </a:extLst>
          </p:cNvPr>
          <p:cNvSpPr/>
          <p:nvPr userDrawn="1"/>
        </p:nvSpPr>
        <p:spPr>
          <a:xfrm>
            <a:off x="-172872" y="6046062"/>
            <a:ext cx="12537743" cy="811938"/>
          </a:xfrm>
          <a:prstGeom prst="rect">
            <a:avLst/>
          </a:prstGeom>
          <a:solidFill>
            <a:srgbClr val="FBBB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CD544DBC-B741-B048-959B-8F46BCA45F73}"/>
              </a:ext>
            </a:extLst>
          </p:cNvPr>
          <p:cNvPicPr>
            <a:picLocks noChangeAspect="1"/>
          </p:cNvPicPr>
          <p:nvPr userDrawn="1"/>
        </p:nvPicPr>
        <p:blipFill>
          <a:blip r:embed="rId6"/>
          <a:stretch>
            <a:fillRect/>
          </a:stretch>
        </p:blipFill>
        <p:spPr>
          <a:xfrm rot="936038">
            <a:off x="8451122" y="-2182221"/>
            <a:ext cx="6737655" cy="4001705"/>
          </a:xfrm>
          <a:prstGeom prst="rect">
            <a:avLst/>
          </a:prstGeom>
        </p:spPr>
      </p:pic>
      <p:pic>
        <p:nvPicPr>
          <p:cNvPr id="5" name="Picture 4">
            <a:extLst>
              <a:ext uri="{FF2B5EF4-FFF2-40B4-BE49-F238E27FC236}">
                <a16:creationId xmlns:a16="http://schemas.microsoft.com/office/drawing/2014/main" id="{44264589-8610-7F44-8522-9003EC4E924E}"/>
              </a:ext>
            </a:extLst>
          </p:cNvPr>
          <p:cNvPicPr>
            <a:picLocks noChangeAspect="1"/>
          </p:cNvPicPr>
          <p:nvPr userDrawn="1"/>
        </p:nvPicPr>
        <p:blipFill>
          <a:blip r:embed="rId7"/>
          <a:stretch>
            <a:fillRect/>
          </a:stretch>
        </p:blipFill>
        <p:spPr>
          <a:xfrm rot="1184932">
            <a:off x="-4024097" y="4054659"/>
            <a:ext cx="8048193" cy="4527109"/>
          </a:xfrm>
          <a:prstGeom prst="rect">
            <a:avLst/>
          </a:prstGeom>
        </p:spPr>
      </p:pic>
      <p:pic>
        <p:nvPicPr>
          <p:cNvPr id="2" name="Picture 1" descr="A close-up of a logo&#10;&#10;Description automatically generated">
            <a:extLst>
              <a:ext uri="{FF2B5EF4-FFF2-40B4-BE49-F238E27FC236}">
                <a16:creationId xmlns:a16="http://schemas.microsoft.com/office/drawing/2014/main" id="{6954BB4B-A8B9-109B-BFBE-ECA552055A2F}"/>
              </a:ext>
            </a:extLst>
          </p:cNvPr>
          <p:cNvPicPr>
            <a:picLocks noChangeAspect="1"/>
          </p:cNvPicPr>
          <p:nvPr userDrawn="1"/>
        </p:nvPicPr>
        <p:blipFill>
          <a:blip r:embed="rId8"/>
          <a:stretch>
            <a:fillRect/>
          </a:stretch>
        </p:blipFill>
        <p:spPr>
          <a:xfrm>
            <a:off x="9644335" y="6150189"/>
            <a:ext cx="2240695" cy="594439"/>
          </a:xfrm>
          <a:prstGeom prst="rect">
            <a:avLst/>
          </a:prstGeom>
        </p:spPr>
      </p:pic>
    </p:spTree>
    <p:extLst>
      <p:ext uri="{BB962C8B-B14F-4D97-AF65-F5344CB8AC3E}">
        <p14:creationId xmlns:p14="http://schemas.microsoft.com/office/powerpoint/2010/main" val="9790918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5B1352-8FB9-B044-88B7-973C18C65663}"/>
              </a:ext>
            </a:extLst>
          </p:cNvPr>
          <p:cNvSpPr/>
          <p:nvPr userDrawn="1"/>
        </p:nvSpPr>
        <p:spPr>
          <a:xfrm>
            <a:off x="-172872" y="6035038"/>
            <a:ext cx="12537743" cy="811938"/>
          </a:xfrm>
          <a:prstGeom prst="rect">
            <a:avLst/>
          </a:prstGeom>
          <a:solidFill>
            <a:srgbClr val="DEC3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CD544DBC-B741-B048-959B-8F46BCA45F73}"/>
              </a:ext>
            </a:extLst>
          </p:cNvPr>
          <p:cNvPicPr>
            <a:picLocks noChangeAspect="1"/>
          </p:cNvPicPr>
          <p:nvPr userDrawn="1"/>
        </p:nvPicPr>
        <p:blipFill>
          <a:blip r:embed="rId6"/>
          <a:stretch>
            <a:fillRect/>
          </a:stretch>
        </p:blipFill>
        <p:spPr>
          <a:xfrm rot="936038">
            <a:off x="7733732" y="-2185876"/>
            <a:ext cx="7497171" cy="4001705"/>
          </a:xfrm>
          <a:prstGeom prst="rect">
            <a:avLst/>
          </a:prstGeom>
        </p:spPr>
      </p:pic>
      <p:pic>
        <p:nvPicPr>
          <p:cNvPr id="5" name="Picture 4">
            <a:extLst>
              <a:ext uri="{FF2B5EF4-FFF2-40B4-BE49-F238E27FC236}">
                <a16:creationId xmlns:a16="http://schemas.microsoft.com/office/drawing/2014/main" id="{44264589-8610-7F44-8522-9003EC4E924E}"/>
              </a:ext>
            </a:extLst>
          </p:cNvPr>
          <p:cNvPicPr>
            <a:picLocks noChangeAspect="1"/>
          </p:cNvPicPr>
          <p:nvPr userDrawn="1"/>
        </p:nvPicPr>
        <p:blipFill>
          <a:blip r:embed="rId7"/>
          <a:stretch>
            <a:fillRect/>
          </a:stretch>
        </p:blipFill>
        <p:spPr>
          <a:xfrm rot="1184932">
            <a:off x="-4107442" y="4089479"/>
            <a:ext cx="8048193" cy="4527109"/>
          </a:xfrm>
          <a:prstGeom prst="rect">
            <a:avLst/>
          </a:prstGeom>
        </p:spPr>
      </p:pic>
      <p:pic>
        <p:nvPicPr>
          <p:cNvPr id="4" name="Picture 3" descr="A close-up of a logo&#10;&#10;Description automatically generated">
            <a:extLst>
              <a:ext uri="{FF2B5EF4-FFF2-40B4-BE49-F238E27FC236}">
                <a16:creationId xmlns:a16="http://schemas.microsoft.com/office/drawing/2014/main" id="{B1DE9BAB-B5C0-6A58-F37B-2A50E99163A3}"/>
              </a:ext>
            </a:extLst>
          </p:cNvPr>
          <p:cNvPicPr>
            <a:picLocks noChangeAspect="1"/>
          </p:cNvPicPr>
          <p:nvPr userDrawn="1"/>
        </p:nvPicPr>
        <p:blipFill>
          <a:blip r:embed="rId8"/>
          <a:stretch>
            <a:fillRect/>
          </a:stretch>
        </p:blipFill>
        <p:spPr>
          <a:xfrm>
            <a:off x="9644335" y="6150189"/>
            <a:ext cx="2240695" cy="594439"/>
          </a:xfrm>
          <a:prstGeom prst="rect">
            <a:avLst/>
          </a:prstGeom>
        </p:spPr>
      </p:pic>
    </p:spTree>
    <p:extLst>
      <p:ext uri="{BB962C8B-B14F-4D97-AF65-F5344CB8AC3E}">
        <p14:creationId xmlns:p14="http://schemas.microsoft.com/office/powerpoint/2010/main" val="3768729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4BBF95-854B-0849-9D86-3986A9B3B63C}"/>
              </a:ext>
            </a:extLst>
          </p:cNvPr>
          <p:cNvSpPr/>
          <p:nvPr userDrawn="1"/>
        </p:nvSpPr>
        <p:spPr>
          <a:xfrm>
            <a:off x="-172872" y="6035038"/>
            <a:ext cx="12537743" cy="811938"/>
          </a:xfrm>
          <a:prstGeom prst="rect">
            <a:avLst/>
          </a:prstGeom>
          <a:solidFill>
            <a:srgbClr val="9ADA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CD544DBC-B741-B048-959B-8F46BCA45F73}"/>
              </a:ext>
            </a:extLst>
          </p:cNvPr>
          <p:cNvPicPr>
            <a:picLocks noChangeAspect="1"/>
          </p:cNvPicPr>
          <p:nvPr userDrawn="1"/>
        </p:nvPicPr>
        <p:blipFill>
          <a:blip r:embed="rId6"/>
          <a:stretch>
            <a:fillRect/>
          </a:stretch>
        </p:blipFill>
        <p:spPr>
          <a:xfrm rot="936038">
            <a:off x="7733732" y="-2185876"/>
            <a:ext cx="7497171" cy="4001705"/>
          </a:xfrm>
          <a:prstGeom prst="rect">
            <a:avLst/>
          </a:prstGeom>
        </p:spPr>
      </p:pic>
      <p:pic>
        <p:nvPicPr>
          <p:cNvPr id="5" name="Picture 4">
            <a:extLst>
              <a:ext uri="{FF2B5EF4-FFF2-40B4-BE49-F238E27FC236}">
                <a16:creationId xmlns:a16="http://schemas.microsoft.com/office/drawing/2014/main" id="{44264589-8610-7F44-8522-9003EC4E924E}"/>
              </a:ext>
            </a:extLst>
          </p:cNvPr>
          <p:cNvPicPr>
            <a:picLocks noChangeAspect="1"/>
          </p:cNvPicPr>
          <p:nvPr userDrawn="1"/>
        </p:nvPicPr>
        <p:blipFill>
          <a:blip r:embed="rId7"/>
          <a:stretch>
            <a:fillRect/>
          </a:stretch>
        </p:blipFill>
        <p:spPr>
          <a:xfrm rot="1184932">
            <a:off x="-4131193" y="4211182"/>
            <a:ext cx="8048193" cy="4527109"/>
          </a:xfrm>
          <a:prstGeom prst="rect">
            <a:avLst/>
          </a:prstGeom>
        </p:spPr>
      </p:pic>
      <p:pic>
        <p:nvPicPr>
          <p:cNvPr id="4" name="Picture 3" descr="A close-up of a logo&#10;&#10;Description automatically generated">
            <a:extLst>
              <a:ext uri="{FF2B5EF4-FFF2-40B4-BE49-F238E27FC236}">
                <a16:creationId xmlns:a16="http://schemas.microsoft.com/office/drawing/2014/main" id="{0EE5B19F-32F9-9628-79D9-B44362E77C46}"/>
              </a:ext>
            </a:extLst>
          </p:cNvPr>
          <p:cNvPicPr>
            <a:picLocks noChangeAspect="1"/>
          </p:cNvPicPr>
          <p:nvPr userDrawn="1"/>
        </p:nvPicPr>
        <p:blipFill>
          <a:blip r:embed="rId8"/>
          <a:stretch>
            <a:fillRect/>
          </a:stretch>
        </p:blipFill>
        <p:spPr>
          <a:xfrm>
            <a:off x="9644335" y="6150189"/>
            <a:ext cx="2240695" cy="594439"/>
          </a:xfrm>
          <a:prstGeom prst="rect">
            <a:avLst/>
          </a:prstGeom>
        </p:spPr>
      </p:pic>
    </p:spTree>
    <p:extLst>
      <p:ext uri="{BB962C8B-B14F-4D97-AF65-F5344CB8AC3E}">
        <p14:creationId xmlns:p14="http://schemas.microsoft.com/office/powerpoint/2010/main" val="123469124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C86D4C-5474-EA48-87C1-45A886370B91}"/>
              </a:ext>
            </a:extLst>
          </p:cNvPr>
          <p:cNvSpPr/>
          <p:nvPr userDrawn="1"/>
        </p:nvSpPr>
        <p:spPr>
          <a:xfrm>
            <a:off x="-172872" y="6020970"/>
            <a:ext cx="12537743" cy="811938"/>
          </a:xfrm>
          <a:prstGeom prst="rect">
            <a:avLst/>
          </a:prstGeom>
          <a:solidFill>
            <a:srgbClr val="C2E3E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CD544DBC-B741-B048-959B-8F46BCA45F73}"/>
              </a:ext>
            </a:extLst>
          </p:cNvPr>
          <p:cNvPicPr>
            <a:picLocks noChangeAspect="1"/>
          </p:cNvPicPr>
          <p:nvPr userDrawn="1"/>
        </p:nvPicPr>
        <p:blipFill>
          <a:blip r:embed="rId6"/>
          <a:stretch>
            <a:fillRect/>
          </a:stretch>
        </p:blipFill>
        <p:spPr>
          <a:xfrm rot="936038">
            <a:off x="7733732" y="-2185876"/>
            <a:ext cx="7497171" cy="4001705"/>
          </a:xfrm>
          <a:prstGeom prst="rect">
            <a:avLst/>
          </a:prstGeom>
        </p:spPr>
      </p:pic>
      <p:pic>
        <p:nvPicPr>
          <p:cNvPr id="5" name="Picture 4">
            <a:extLst>
              <a:ext uri="{FF2B5EF4-FFF2-40B4-BE49-F238E27FC236}">
                <a16:creationId xmlns:a16="http://schemas.microsoft.com/office/drawing/2014/main" id="{44264589-8610-7F44-8522-9003EC4E924E}"/>
              </a:ext>
            </a:extLst>
          </p:cNvPr>
          <p:cNvPicPr>
            <a:picLocks noChangeAspect="1"/>
          </p:cNvPicPr>
          <p:nvPr userDrawn="1"/>
        </p:nvPicPr>
        <p:blipFill>
          <a:blip r:embed="rId7"/>
          <a:stretch>
            <a:fillRect/>
          </a:stretch>
        </p:blipFill>
        <p:spPr>
          <a:xfrm rot="1184932">
            <a:off x="-4115358" y="4205244"/>
            <a:ext cx="8048193" cy="4527109"/>
          </a:xfrm>
          <a:prstGeom prst="rect">
            <a:avLst/>
          </a:prstGeom>
        </p:spPr>
      </p:pic>
      <p:pic>
        <p:nvPicPr>
          <p:cNvPr id="4" name="Picture 3" descr="A close-up of a logo&#10;&#10;Description automatically generated">
            <a:extLst>
              <a:ext uri="{FF2B5EF4-FFF2-40B4-BE49-F238E27FC236}">
                <a16:creationId xmlns:a16="http://schemas.microsoft.com/office/drawing/2014/main" id="{B56823AD-D3A4-51E9-AA49-61B79C61287E}"/>
              </a:ext>
            </a:extLst>
          </p:cNvPr>
          <p:cNvPicPr>
            <a:picLocks noChangeAspect="1"/>
          </p:cNvPicPr>
          <p:nvPr userDrawn="1"/>
        </p:nvPicPr>
        <p:blipFill>
          <a:blip r:embed="rId8"/>
          <a:stretch>
            <a:fillRect/>
          </a:stretch>
        </p:blipFill>
        <p:spPr>
          <a:xfrm>
            <a:off x="9644335" y="6150189"/>
            <a:ext cx="2240695" cy="594439"/>
          </a:xfrm>
          <a:prstGeom prst="rect">
            <a:avLst/>
          </a:prstGeom>
        </p:spPr>
      </p:pic>
    </p:spTree>
    <p:extLst>
      <p:ext uri="{BB962C8B-B14F-4D97-AF65-F5344CB8AC3E}">
        <p14:creationId xmlns:p14="http://schemas.microsoft.com/office/powerpoint/2010/main" val="85852601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544DBC-B741-B048-959B-8F46BCA45F73}"/>
              </a:ext>
            </a:extLst>
          </p:cNvPr>
          <p:cNvPicPr>
            <a:picLocks noChangeAspect="1"/>
          </p:cNvPicPr>
          <p:nvPr userDrawn="1"/>
        </p:nvPicPr>
        <p:blipFill>
          <a:blip r:embed="rId6"/>
          <a:stretch>
            <a:fillRect/>
          </a:stretch>
        </p:blipFill>
        <p:spPr>
          <a:xfrm rot="936038">
            <a:off x="7006655" y="-3883548"/>
            <a:ext cx="11784388" cy="6290059"/>
          </a:xfrm>
          <a:prstGeom prst="rect">
            <a:avLst/>
          </a:prstGeom>
        </p:spPr>
      </p:pic>
      <p:pic>
        <p:nvPicPr>
          <p:cNvPr id="5" name="Picture 4">
            <a:extLst>
              <a:ext uri="{FF2B5EF4-FFF2-40B4-BE49-F238E27FC236}">
                <a16:creationId xmlns:a16="http://schemas.microsoft.com/office/drawing/2014/main" id="{44264589-8610-7F44-8522-9003EC4E924E}"/>
              </a:ext>
            </a:extLst>
          </p:cNvPr>
          <p:cNvPicPr>
            <a:picLocks noChangeAspect="1"/>
          </p:cNvPicPr>
          <p:nvPr userDrawn="1"/>
        </p:nvPicPr>
        <p:blipFill>
          <a:blip r:embed="rId7"/>
          <a:stretch>
            <a:fillRect/>
          </a:stretch>
        </p:blipFill>
        <p:spPr>
          <a:xfrm rot="830852">
            <a:off x="-7021741" y="3678725"/>
            <a:ext cx="13246361" cy="7451079"/>
          </a:xfrm>
          <a:prstGeom prst="rect">
            <a:avLst/>
          </a:prstGeom>
        </p:spPr>
      </p:pic>
      <p:pic>
        <p:nvPicPr>
          <p:cNvPr id="4" name="Picture 3" descr="A close-up of a logo&#10;&#10;Description automatically generated">
            <a:extLst>
              <a:ext uri="{FF2B5EF4-FFF2-40B4-BE49-F238E27FC236}">
                <a16:creationId xmlns:a16="http://schemas.microsoft.com/office/drawing/2014/main" id="{25763A09-F560-23A0-61F4-080058171B12}"/>
              </a:ext>
            </a:extLst>
          </p:cNvPr>
          <p:cNvPicPr>
            <a:picLocks noChangeAspect="1"/>
          </p:cNvPicPr>
          <p:nvPr userDrawn="1"/>
        </p:nvPicPr>
        <p:blipFill>
          <a:blip r:embed="rId8"/>
          <a:stretch>
            <a:fillRect/>
          </a:stretch>
        </p:blipFill>
        <p:spPr>
          <a:xfrm>
            <a:off x="9644335" y="6150189"/>
            <a:ext cx="2240695" cy="594439"/>
          </a:xfrm>
          <a:prstGeom prst="rect">
            <a:avLst/>
          </a:prstGeom>
        </p:spPr>
      </p:pic>
    </p:spTree>
    <p:extLst>
      <p:ext uri="{BB962C8B-B14F-4D97-AF65-F5344CB8AC3E}">
        <p14:creationId xmlns:p14="http://schemas.microsoft.com/office/powerpoint/2010/main" val="26243669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8F99-0193-704F-8C42-A3B8C859BEB3}"/>
              </a:ext>
            </a:extLst>
          </p:cNvPr>
          <p:cNvSpPr>
            <a:spLocks noGrp="1"/>
          </p:cNvSpPr>
          <p:nvPr>
            <p:ph type="ctrTitle"/>
          </p:nvPr>
        </p:nvSpPr>
        <p:spPr/>
        <p:txBody>
          <a:bodyPr/>
          <a:lstStyle/>
          <a:p>
            <a:r>
              <a:rPr lang="en-US" dirty="0"/>
              <a:t>About AADOCR</a:t>
            </a:r>
          </a:p>
        </p:txBody>
      </p:sp>
    </p:spTree>
    <p:extLst>
      <p:ext uri="{BB962C8B-B14F-4D97-AF65-F5344CB8AC3E}">
        <p14:creationId xmlns:p14="http://schemas.microsoft.com/office/powerpoint/2010/main" val="2080007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altLang="en-US" i="1" dirty="0">
                <a:ea typeface="ＭＳ Ｐゴシック" pitchFamily="34" charset="-128"/>
              </a:rPr>
              <a:t>Journal of Dental Research</a:t>
            </a:r>
            <a:endParaRPr lang="en-US" dirty="0"/>
          </a:p>
        </p:txBody>
      </p:sp>
      <p:sp>
        <p:nvSpPr>
          <p:cNvPr id="12" name="Title 1">
            <a:extLst>
              <a:ext uri="{FF2B5EF4-FFF2-40B4-BE49-F238E27FC236}">
                <a16:creationId xmlns:a16="http://schemas.microsoft.com/office/drawing/2014/main" id="{9483FD3E-EDB5-4C1E-9D38-5C763E6D15A8}"/>
              </a:ext>
            </a:extLst>
          </p:cNvPr>
          <p:cNvSpPr txBox="1">
            <a:spLocks/>
          </p:cNvSpPr>
          <p:nvPr/>
        </p:nvSpPr>
        <p:spPr>
          <a:xfrm>
            <a:off x="7889721" y="5541272"/>
            <a:ext cx="4429279" cy="497183"/>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0" indent="0" algn="l" fontAlgn="base">
              <a:buNone/>
            </a:pPr>
            <a:r>
              <a:rPr lang="en-US" sz="1800" b="0" i="0" dirty="0">
                <a:solidFill>
                  <a:srgbClr val="44546A"/>
                </a:solidFill>
                <a:effectLst/>
              </a:rPr>
              <a:t>Follow the </a:t>
            </a:r>
            <a:r>
              <a:rPr lang="en-US" sz="1800" b="0" i="1" dirty="0">
                <a:solidFill>
                  <a:srgbClr val="44546A"/>
                </a:solidFill>
                <a:effectLst/>
              </a:rPr>
              <a:t>JDR </a:t>
            </a:r>
            <a:r>
              <a:rPr lang="en-US" sz="1800" b="0" i="0" dirty="0">
                <a:solidFill>
                  <a:srgbClr val="44546A"/>
                </a:solidFill>
                <a:effectLst/>
              </a:rPr>
              <a:t>on Twitter @JDentRes!</a:t>
            </a:r>
          </a:p>
          <a:p>
            <a:pPr marL="285750" indent="-285750" algn="l" fontAlgn="base">
              <a:buFont typeface="Arial" panose="020B0604020202020204" pitchFamily="34" charset="0"/>
              <a:buChar char="•"/>
            </a:pPr>
            <a:endParaRPr lang="en-US" sz="1800" b="0" i="0" dirty="0">
              <a:solidFill>
                <a:srgbClr val="44546A"/>
              </a:solidFill>
              <a:effectLst/>
            </a:endParaRPr>
          </a:p>
          <a:p>
            <a:pPr marL="285750" indent="-285750" algn="l" fontAlgn="base">
              <a:buFont typeface="Arial" panose="020B0604020202020204" pitchFamily="34" charset="0"/>
              <a:buChar char="•"/>
            </a:pPr>
            <a:endParaRPr lang="en-US" sz="1800" b="0" i="0" dirty="0">
              <a:solidFill>
                <a:srgbClr val="44546A"/>
              </a:solidFill>
              <a:effectLst/>
            </a:endParaRPr>
          </a:p>
        </p:txBody>
      </p:sp>
      <p:sp>
        <p:nvSpPr>
          <p:cNvPr id="13" name="Title 1">
            <a:extLst>
              <a:ext uri="{FF2B5EF4-FFF2-40B4-BE49-F238E27FC236}">
                <a16:creationId xmlns:a16="http://schemas.microsoft.com/office/drawing/2014/main" id="{B7699E29-0395-4EF2-AF87-1EDB0513A7FF}"/>
              </a:ext>
            </a:extLst>
          </p:cNvPr>
          <p:cNvSpPr txBox="1">
            <a:spLocks/>
          </p:cNvSpPr>
          <p:nvPr/>
        </p:nvSpPr>
        <p:spPr>
          <a:xfrm>
            <a:off x="609600" y="5062989"/>
            <a:ext cx="2921957" cy="497183"/>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0" indent="0" algn="ctr" fontAlgn="base">
              <a:buNone/>
            </a:pPr>
            <a:r>
              <a:rPr lang="en-US" sz="1800" b="1" i="0" dirty="0">
                <a:solidFill>
                  <a:srgbClr val="44546A"/>
                </a:solidFill>
                <a:effectLst/>
              </a:rPr>
              <a:t>www.iadr.org/</a:t>
            </a:r>
            <a:r>
              <a:rPr lang="en-US" sz="1800" b="1" i="0" dirty="0" err="1">
                <a:solidFill>
                  <a:srgbClr val="44546A"/>
                </a:solidFill>
                <a:effectLst/>
              </a:rPr>
              <a:t>jdr</a:t>
            </a:r>
            <a:endParaRPr lang="en-US" sz="1800" b="1" i="0" dirty="0">
              <a:solidFill>
                <a:srgbClr val="44546A"/>
              </a:solidFill>
              <a:effectLst/>
            </a:endParaRPr>
          </a:p>
          <a:p>
            <a:pPr marL="285750" indent="-285750" algn="ctr" fontAlgn="base">
              <a:buFont typeface="Arial" panose="020B0604020202020204" pitchFamily="34" charset="0"/>
              <a:buChar char="•"/>
            </a:pPr>
            <a:endParaRPr lang="en-US" sz="1800" b="1" i="0" dirty="0">
              <a:solidFill>
                <a:schemeClr val="tx1"/>
              </a:solidFill>
              <a:effectLst/>
            </a:endParaRPr>
          </a:p>
          <a:p>
            <a:pPr marL="285750" indent="-285750" algn="ctr" fontAlgn="base">
              <a:buFont typeface="Arial" panose="020B0604020202020204" pitchFamily="34" charset="0"/>
              <a:buChar char="•"/>
            </a:pPr>
            <a:endParaRPr lang="en-US" sz="1800" b="1" i="0" dirty="0">
              <a:solidFill>
                <a:schemeClr val="tx1"/>
              </a:solidFill>
              <a:effectLst/>
            </a:endParaRPr>
          </a:p>
        </p:txBody>
      </p:sp>
      <p:pic>
        <p:nvPicPr>
          <p:cNvPr id="2" name="Picture 2">
            <a:extLst>
              <a:ext uri="{FF2B5EF4-FFF2-40B4-BE49-F238E27FC236}">
                <a16:creationId xmlns:a16="http://schemas.microsoft.com/office/drawing/2014/main" id="{D62B13DE-787D-366C-4152-89550E48926F}"/>
              </a:ext>
            </a:extLst>
          </p:cNvPr>
          <p:cNvPicPr>
            <a:picLocks noChangeAspect="1" noChangeArrowheads="1"/>
          </p:cNvPicPr>
          <p:nvPr/>
        </p:nvPicPr>
        <p:blipFill>
          <a:blip r:embed="rId3"/>
          <a:srcRect/>
          <a:stretch/>
        </p:blipFill>
        <p:spPr bwMode="auto">
          <a:xfrm>
            <a:off x="771130" y="1291908"/>
            <a:ext cx="2877335" cy="3736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2587A52-D1A4-088A-D2D7-BE49053BC7A2}"/>
              </a:ext>
            </a:extLst>
          </p:cNvPr>
          <p:cNvSpPr txBox="1">
            <a:spLocks/>
          </p:cNvSpPr>
          <p:nvPr/>
        </p:nvSpPr>
        <p:spPr bwMode="auto">
          <a:xfrm>
            <a:off x="3838420" y="1206469"/>
            <a:ext cx="7998445" cy="390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fontAlgn="base">
              <a:buNone/>
            </a:pPr>
            <a:r>
              <a:rPr lang="en-US" sz="1800" b="0" dirty="0">
                <a:solidFill>
                  <a:srgbClr val="1F497D"/>
                </a:solidFill>
                <a:effectLst/>
                <a:latin typeface="Arial" panose="020B0604020202020204" pitchFamily="34" charset="0"/>
                <a:cs typeface="Arial" panose="020B0604020202020204" pitchFamily="34" charset="0"/>
              </a:rPr>
              <a:t>Editor-in-Chief: Nicholas Jakubovics</a:t>
            </a:r>
          </a:p>
          <a:p>
            <a:pPr marL="0" indent="0" algn="l" fontAlgn="base">
              <a:buNone/>
            </a:pPr>
            <a:endParaRPr lang="en-US" sz="1800" i="1" dirty="0">
              <a:solidFill>
                <a:srgbClr val="1F497D"/>
              </a:solidFill>
              <a:latin typeface="Arial" panose="020B0604020202020204" pitchFamily="34" charset="0"/>
              <a:cs typeface="Arial" panose="020B0604020202020204" pitchFamily="34" charset="0"/>
            </a:endParaRPr>
          </a:p>
          <a:p>
            <a:pPr marL="0" indent="0" algn="l" fontAlgn="base">
              <a:buNone/>
            </a:pPr>
            <a:r>
              <a:rPr lang="en-US" sz="1800" b="0" i="1" dirty="0">
                <a:solidFill>
                  <a:srgbClr val="1F497D"/>
                </a:solidFill>
                <a:effectLst/>
                <a:latin typeface="Arial" panose="020B0604020202020204" pitchFamily="34" charset="0"/>
                <a:cs typeface="Arial" panose="020B0604020202020204" pitchFamily="34" charset="0"/>
              </a:rPr>
              <a:t>Journal Citation Reports</a:t>
            </a:r>
            <a:r>
              <a:rPr lang="en-US" sz="1800" b="0" i="0" dirty="0">
                <a:solidFill>
                  <a:srgbClr val="1F497D"/>
                </a:solidFill>
                <a:effectLst/>
                <a:latin typeface="Arial" panose="020B0604020202020204" pitchFamily="34" charset="0"/>
                <a:cs typeface="Arial" panose="020B0604020202020204" pitchFamily="34" charset="0"/>
              </a:rPr>
              <a:t>™ results for the </a:t>
            </a:r>
            <a:r>
              <a:rPr lang="en-US" sz="1800" b="0" i="1" dirty="0">
                <a:solidFill>
                  <a:srgbClr val="1F497D"/>
                </a:solidFill>
                <a:effectLst/>
                <a:latin typeface="Arial" panose="020B0604020202020204" pitchFamily="34" charset="0"/>
                <a:cs typeface="Arial" panose="020B0604020202020204" pitchFamily="34" charset="0"/>
              </a:rPr>
              <a:t>JDR</a:t>
            </a:r>
            <a:r>
              <a:rPr lang="en-US" sz="1800" b="0" i="0" dirty="0">
                <a:solidFill>
                  <a:srgbClr val="1F497D"/>
                </a:solidFill>
                <a:effectLst/>
                <a:latin typeface="Arial" panose="020B0604020202020204" pitchFamily="34" charset="0"/>
                <a:cs typeface="Arial" panose="020B0604020202020204" pitchFamily="34" charset="0"/>
              </a:rPr>
              <a:t>:</a:t>
            </a:r>
          </a:p>
          <a:p>
            <a:pPr lvl="1">
              <a:buFont typeface="Arial" panose="020B0604020202020204" pitchFamily="34" charset="0"/>
              <a:buChar char="•"/>
            </a:pPr>
            <a:r>
              <a:rPr lang="en-US" sz="1800" b="0" i="0" dirty="0">
                <a:solidFill>
                  <a:srgbClr val="1F497D"/>
                </a:solidFill>
                <a:effectLst/>
                <a:latin typeface="Arial" panose="020B0604020202020204" pitchFamily="34" charset="0"/>
                <a:cs typeface="Arial" panose="020B0604020202020204" pitchFamily="34" charset="0"/>
              </a:rPr>
              <a:t>2-year Journal Impact Factor™: 7.6, ranking #3 of 91 journals</a:t>
            </a:r>
          </a:p>
          <a:p>
            <a:pPr lvl="1">
              <a:buFont typeface="Arial" panose="020B0604020202020204" pitchFamily="34" charset="0"/>
              <a:buChar char="•"/>
            </a:pPr>
            <a:r>
              <a:rPr lang="en-US" sz="1800" b="0" i="0" dirty="0">
                <a:solidFill>
                  <a:srgbClr val="1F497D"/>
                </a:solidFill>
                <a:effectLst/>
                <a:latin typeface="Arial" panose="020B0604020202020204" pitchFamily="34" charset="0"/>
                <a:cs typeface="Arial" panose="020B0604020202020204" pitchFamily="34" charset="0"/>
              </a:rPr>
              <a:t>5-year Journal Impact Factor™: 7.6, ranking #5 of 91 journals</a:t>
            </a:r>
          </a:p>
          <a:p>
            <a:pPr lvl="1">
              <a:buFont typeface="Arial" panose="020B0604020202020204" pitchFamily="34" charset="0"/>
              <a:buChar char="•"/>
            </a:pPr>
            <a:r>
              <a:rPr lang="en-US" sz="1800" b="0" i="0" dirty="0" err="1">
                <a:solidFill>
                  <a:srgbClr val="1F497D"/>
                </a:solidFill>
                <a:effectLst/>
                <a:latin typeface="Arial" panose="020B0604020202020204" pitchFamily="34" charset="0"/>
                <a:cs typeface="Arial" panose="020B0604020202020204" pitchFamily="34" charset="0"/>
              </a:rPr>
              <a:t>Eigenfactor</a:t>
            </a:r>
            <a:r>
              <a:rPr lang="en-US" sz="1800" b="0" i="0" dirty="0">
                <a:solidFill>
                  <a:srgbClr val="1F497D"/>
                </a:solidFill>
                <a:effectLst/>
                <a:latin typeface="Arial" panose="020B0604020202020204" pitchFamily="34" charset="0"/>
                <a:cs typeface="Arial" panose="020B0604020202020204" pitchFamily="34" charset="0"/>
              </a:rPr>
              <a:t>: 0.01345, ranking #3 of 91 journals</a:t>
            </a:r>
          </a:p>
          <a:p>
            <a:pPr lvl="1">
              <a:buFont typeface="Arial" panose="020B0604020202020204" pitchFamily="34" charset="0"/>
              <a:buChar char="•"/>
            </a:pPr>
            <a:r>
              <a:rPr lang="en-US" sz="1800" b="0" i="0" dirty="0">
                <a:solidFill>
                  <a:srgbClr val="1F497D"/>
                </a:solidFill>
                <a:effectLst/>
                <a:latin typeface="Arial" panose="020B0604020202020204" pitchFamily="34" charset="0"/>
                <a:cs typeface="Arial" panose="020B0604020202020204" pitchFamily="34" charset="0"/>
              </a:rPr>
              <a:t>Total citations: 25,849, ranking #1 of 91 journals</a:t>
            </a:r>
          </a:p>
          <a:p>
            <a:pPr lvl="1">
              <a:buFont typeface="Arial" panose="020B0604020202020204" pitchFamily="34" charset="0"/>
              <a:buChar char="•"/>
            </a:pPr>
            <a:r>
              <a:rPr lang="en-US" sz="1800" b="0" i="0" dirty="0">
                <a:solidFill>
                  <a:srgbClr val="1F497D"/>
                </a:solidFill>
                <a:effectLst/>
                <a:latin typeface="Arial" panose="020B0604020202020204" pitchFamily="34" charset="0"/>
                <a:cs typeface="Arial" panose="020B0604020202020204" pitchFamily="34" charset="0"/>
              </a:rPr>
              <a:t>Article Influence Score: 1.638, ranking #5 of 91 journals</a:t>
            </a:r>
          </a:p>
          <a:p>
            <a:pPr lvl="1">
              <a:buFont typeface="Arial" panose="020B0604020202020204" pitchFamily="34" charset="0"/>
              <a:buChar char="•"/>
            </a:pPr>
            <a:r>
              <a:rPr lang="en-US" sz="1800" b="0" i="0" dirty="0">
                <a:solidFill>
                  <a:srgbClr val="1F497D"/>
                </a:solidFill>
                <a:effectLst/>
                <a:latin typeface="Arial" panose="020B0604020202020204" pitchFamily="34" charset="0"/>
                <a:cs typeface="Arial" panose="020B0604020202020204" pitchFamily="34" charset="0"/>
              </a:rPr>
              <a:t>Journal Citation Indicator: 2.86, ranking #3 of 156 journals</a:t>
            </a:r>
          </a:p>
          <a:p>
            <a:pPr marL="57150" indent="0">
              <a:buNone/>
            </a:pPr>
            <a:br>
              <a:rPr lang="en-US" sz="1800" dirty="0">
                <a:solidFill>
                  <a:srgbClr val="1F497D"/>
                </a:solidFill>
                <a:latin typeface="Arial" panose="020B0604020202020204" pitchFamily="34" charset="0"/>
                <a:cs typeface="Arial" panose="020B0604020202020204" pitchFamily="34" charset="0"/>
              </a:rPr>
            </a:br>
            <a:r>
              <a:rPr lang="en-US" sz="1800" dirty="0">
                <a:solidFill>
                  <a:srgbClr val="1F497D"/>
                </a:solidFill>
                <a:latin typeface="Arial" panose="020B0604020202020204" pitchFamily="34" charset="0"/>
                <a:cs typeface="Arial" panose="020B0604020202020204" pitchFamily="34" charset="0"/>
              </a:rPr>
              <a:t>Published manuscripts appear in print and </a:t>
            </a:r>
            <a:r>
              <a:rPr lang="en-US" sz="1800" dirty="0" err="1">
                <a:solidFill>
                  <a:srgbClr val="1F497D"/>
                </a:solidFill>
                <a:latin typeface="Arial" panose="020B0604020202020204" pitchFamily="34" charset="0"/>
                <a:cs typeface="Arial" panose="020B0604020202020204" pitchFamily="34" charset="0"/>
              </a:rPr>
              <a:t>OnlineFirst</a:t>
            </a:r>
            <a:r>
              <a:rPr lang="en-US" sz="1800" dirty="0">
                <a:solidFill>
                  <a:srgbClr val="1F497D"/>
                </a:solidFill>
                <a:latin typeface="Arial" panose="020B0604020202020204" pitchFamily="34" charset="0"/>
                <a:cs typeface="Arial" panose="020B0604020202020204" pitchFamily="34" charset="0"/>
              </a:rPr>
              <a:t>, by which forthcoming articles are published online before they are scheduled to appear in print.</a:t>
            </a:r>
          </a:p>
        </p:txBody>
      </p:sp>
    </p:spTree>
    <p:extLst>
      <p:ext uri="{BB962C8B-B14F-4D97-AF65-F5344CB8AC3E}">
        <p14:creationId xmlns:p14="http://schemas.microsoft.com/office/powerpoint/2010/main" val="1337354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altLang="en-US" i="1" dirty="0">
                <a:latin typeface="Gill Sans MT" panose="020B0502020104020203" pitchFamily="34" charset="0"/>
                <a:ea typeface="ＭＳ Ｐゴシック" pitchFamily="34" charset="-128"/>
              </a:rPr>
              <a:t>JDR Clinical &amp; Translational Research</a:t>
            </a:r>
            <a:endParaRPr lang="en-US" dirty="0"/>
          </a:p>
        </p:txBody>
      </p:sp>
      <p:pic>
        <p:nvPicPr>
          <p:cNvPr id="11" name="Picture 2" descr="Circle, twitter icon - Free download on Iconfinder">
            <a:extLst>
              <a:ext uri="{FF2B5EF4-FFF2-40B4-BE49-F238E27FC236}">
                <a16:creationId xmlns:a16="http://schemas.microsoft.com/office/drawing/2014/main" id="{E928CBFD-57CD-4812-8FB5-67CE4BCB1D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2088" y="5482594"/>
            <a:ext cx="400360" cy="40036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9483FD3E-EDB5-4C1E-9D38-5C763E6D15A8}"/>
              </a:ext>
            </a:extLst>
          </p:cNvPr>
          <p:cNvSpPr txBox="1">
            <a:spLocks/>
          </p:cNvSpPr>
          <p:nvPr/>
        </p:nvSpPr>
        <p:spPr>
          <a:xfrm>
            <a:off x="6632448" y="5541272"/>
            <a:ext cx="5686553" cy="497183"/>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0" indent="0" algn="l" fontAlgn="base">
              <a:buNone/>
            </a:pPr>
            <a:r>
              <a:rPr lang="en-US" sz="1800" dirty="0">
                <a:solidFill>
                  <a:srgbClr val="44546A"/>
                </a:solidFill>
              </a:rPr>
              <a:t>Follow </a:t>
            </a:r>
            <a:r>
              <a:rPr lang="en-US" sz="1800" b="0" i="0" dirty="0">
                <a:solidFill>
                  <a:srgbClr val="44546A"/>
                </a:solidFill>
                <a:effectLst/>
              </a:rPr>
              <a:t>the </a:t>
            </a:r>
            <a:r>
              <a:rPr lang="en-US" sz="1800" b="0" i="1" dirty="0">
                <a:solidFill>
                  <a:srgbClr val="44546A"/>
                </a:solidFill>
                <a:effectLst/>
              </a:rPr>
              <a:t>JDR CTR </a:t>
            </a:r>
            <a:r>
              <a:rPr lang="en-US" sz="1800" b="0" i="0" dirty="0">
                <a:solidFill>
                  <a:srgbClr val="44546A"/>
                </a:solidFill>
                <a:effectLst/>
              </a:rPr>
              <a:t>on Twitter @JDRClinTransRes!</a:t>
            </a:r>
          </a:p>
          <a:p>
            <a:pPr marL="0" indent="0" algn="l" fontAlgn="base">
              <a:buNone/>
            </a:pPr>
            <a:endParaRPr lang="en-US" sz="1800" b="0" i="0" dirty="0">
              <a:solidFill>
                <a:srgbClr val="44546A"/>
              </a:solidFill>
              <a:effectLst/>
            </a:endParaRPr>
          </a:p>
          <a:p>
            <a:pPr marL="285750" indent="-285750" algn="l" fontAlgn="base">
              <a:buFont typeface="Arial" panose="020B0604020202020204" pitchFamily="34" charset="0"/>
              <a:buChar char="•"/>
            </a:pPr>
            <a:endParaRPr lang="en-US" sz="1800" b="0" i="0" dirty="0">
              <a:solidFill>
                <a:srgbClr val="44546A"/>
              </a:solidFill>
              <a:effectLst/>
            </a:endParaRPr>
          </a:p>
          <a:p>
            <a:pPr marL="285750" indent="-285750" algn="l" fontAlgn="base">
              <a:buFont typeface="Arial" panose="020B0604020202020204" pitchFamily="34" charset="0"/>
              <a:buChar char="•"/>
            </a:pPr>
            <a:endParaRPr lang="en-US" sz="1800" b="0" i="0" dirty="0">
              <a:solidFill>
                <a:srgbClr val="44546A"/>
              </a:solidFill>
              <a:effectLst/>
            </a:endParaRPr>
          </a:p>
        </p:txBody>
      </p:sp>
      <p:sp>
        <p:nvSpPr>
          <p:cNvPr id="13" name="Title 1">
            <a:extLst>
              <a:ext uri="{FF2B5EF4-FFF2-40B4-BE49-F238E27FC236}">
                <a16:creationId xmlns:a16="http://schemas.microsoft.com/office/drawing/2014/main" id="{B7699E29-0395-4EF2-AF87-1EDB0513A7FF}"/>
              </a:ext>
            </a:extLst>
          </p:cNvPr>
          <p:cNvSpPr txBox="1">
            <a:spLocks/>
          </p:cNvSpPr>
          <p:nvPr/>
        </p:nvSpPr>
        <p:spPr>
          <a:xfrm>
            <a:off x="670561" y="5147070"/>
            <a:ext cx="2816012" cy="497183"/>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0" indent="0" algn="ctr" fontAlgn="base">
              <a:buNone/>
            </a:pPr>
            <a:r>
              <a:rPr lang="en-US" sz="1800" b="1" i="0" dirty="0">
                <a:solidFill>
                  <a:srgbClr val="44546A"/>
                </a:solidFill>
                <a:effectLst/>
              </a:rPr>
              <a:t>www.iadr.org/</a:t>
            </a:r>
            <a:r>
              <a:rPr lang="en-US" sz="1800" b="1" i="0" dirty="0" err="1">
                <a:solidFill>
                  <a:srgbClr val="44546A"/>
                </a:solidFill>
                <a:effectLst/>
              </a:rPr>
              <a:t>jdrctr</a:t>
            </a:r>
            <a:endParaRPr lang="en-US" sz="1800" b="1" i="0" dirty="0">
              <a:solidFill>
                <a:srgbClr val="44546A"/>
              </a:solidFill>
              <a:effectLst/>
            </a:endParaRPr>
          </a:p>
          <a:p>
            <a:pPr marL="285750" indent="-285750" algn="ctr" fontAlgn="base">
              <a:buFont typeface="Arial" panose="020B0604020202020204" pitchFamily="34" charset="0"/>
              <a:buChar char="•"/>
            </a:pPr>
            <a:endParaRPr lang="en-US" sz="1800" b="1" i="0" dirty="0">
              <a:solidFill>
                <a:srgbClr val="44546A"/>
              </a:solidFill>
              <a:effectLst/>
            </a:endParaRPr>
          </a:p>
          <a:p>
            <a:pPr marL="285750" indent="-285750" algn="ctr" fontAlgn="base">
              <a:buFont typeface="Arial" panose="020B0604020202020204" pitchFamily="34" charset="0"/>
              <a:buChar char="•"/>
            </a:pPr>
            <a:endParaRPr lang="en-US" sz="1800" b="1" i="0" dirty="0">
              <a:solidFill>
                <a:srgbClr val="44546A"/>
              </a:solidFill>
              <a:effectLst/>
            </a:endParaRPr>
          </a:p>
        </p:txBody>
      </p:sp>
      <p:sp>
        <p:nvSpPr>
          <p:cNvPr id="2" name="Rectangle 3">
            <a:extLst>
              <a:ext uri="{FF2B5EF4-FFF2-40B4-BE49-F238E27FC236}">
                <a16:creationId xmlns:a16="http://schemas.microsoft.com/office/drawing/2014/main" id="{C3F342E8-A0AF-E947-9DA0-609EE5DC9E76}"/>
              </a:ext>
            </a:extLst>
          </p:cNvPr>
          <p:cNvSpPr txBox="1">
            <a:spLocks noChangeArrowheads="1"/>
          </p:cNvSpPr>
          <p:nvPr/>
        </p:nvSpPr>
        <p:spPr bwMode="auto">
          <a:xfrm>
            <a:off x="3954010" y="1220763"/>
            <a:ext cx="7315200" cy="39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lnSpc>
                <a:spcPct val="90000"/>
              </a:lnSpc>
              <a:spcAft>
                <a:spcPts val="0"/>
              </a:spcAft>
              <a:buNone/>
              <a:defRPr/>
            </a:pPr>
            <a:r>
              <a:rPr lang="en-US" sz="1800" dirty="0">
                <a:solidFill>
                  <a:srgbClr val="376092"/>
                </a:solidFill>
                <a:latin typeface="Arial" panose="020B0604020202020204" pitchFamily="34" charset="0"/>
                <a:cs typeface="Arial" panose="020B0604020202020204" pitchFamily="34" charset="0"/>
              </a:rPr>
              <a:t>Editor-in-Chief: Jocelyne S. Feine</a:t>
            </a:r>
          </a:p>
          <a:p>
            <a:pPr marL="0" indent="0" eaLnBrk="1" fontAlgn="auto" hangingPunct="1">
              <a:lnSpc>
                <a:spcPct val="90000"/>
              </a:lnSpc>
              <a:spcAft>
                <a:spcPts val="0"/>
              </a:spcAft>
              <a:buNone/>
              <a:defRPr/>
            </a:pPr>
            <a:r>
              <a:rPr lang="en-US" sz="1800" dirty="0">
                <a:solidFill>
                  <a:srgbClr val="376092"/>
                </a:solidFill>
                <a:latin typeface="Arial" panose="020B0604020202020204" pitchFamily="34" charset="0"/>
                <a:cs typeface="Arial" panose="020B0604020202020204" pitchFamily="34" charset="0"/>
              </a:rPr>
              <a:t>Associate Editor: Vanessa Muirhead</a:t>
            </a:r>
          </a:p>
          <a:p>
            <a:pPr marL="0" indent="0" eaLnBrk="1" fontAlgn="auto" hangingPunct="1">
              <a:lnSpc>
                <a:spcPct val="90000"/>
              </a:lnSpc>
              <a:spcAft>
                <a:spcPts val="0"/>
              </a:spcAft>
              <a:buNone/>
              <a:defRPr/>
            </a:pPr>
            <a:endParaRPr lang="en-US" sz="1800" i="1" dirty="0">
              <a:solidFill>
                <a:srgbClr val="376092"/>
              </a:solidFill>
              <a:latin typeface="Arial" panose="020B0604020202020204" pitchFamily="34" charset="0"/>
              <a:cs typeface="Arial" panose="020B0604020202020204" pitchFamily="34" charset="0"/>
            </a:endParaRPr>
          </a:p>
          <a:p>
            <a:pPr marL="0" indent="0" eaLnBrk="1" fontAlgn="auto" hangingPunct="1">
              <a:lnSpc>
                <a:spcPct val="90000"/>
              </a:lnSpc>
              <a:spcAft>
                <a:spcPts val="0"/>
              </a:spcAft>
              <a:buNone/>
              <a:defRPr/>
            </a:pPr>
            <a:r>
              <a:rPr lang="en-US" sz="1800" i="1" dirty="0">
                <a:solidFill>
                  <a:srgbClr val="376092"/>
                </a:solidFill>
                <a:latin typeface="Arial" panose="020B0604020202020204" pitchFamily="34" charset="0"/>
                <a:cs typeface="Arial" panose="020B0604020202020204" pitchFamily="34" charset="0"/>
              </a:rPr>
              <a:t>JDR Clinical &amp; Translational Research</a:t>
            </a:r>
            <a:r>
              <a:rPr lang="en-US" sz="1800" dirty="0">
                <a:solidFill>
                  <a:srgbClr val="376092"/>
                </a:solidFill>
                <a:latin typeface="Arial" panose="020B0604020202020204" pitchFamily="34" charset="0"/>
                <a:cs typeface="Arial" panose="020B0604020202020204" pitchFamily="34" charset="0"/>
              </a:rPr>
              <a:t> received its first </a:t>
            </a:r>
            <a:r>
              <a:rPr lang="en-US" sz="1800" b="0" i="0" dirty="0">
                <a:solidFill>
                  <a:srgbClr val="376092"/>
                </a:solidFill>
                <a:effectLst/>
                <a:latin typeface="Arial" panose="020B0604020202020204" pitchFamily="34" charset="0"/>
                <a:cs typeface="Arial" panose="020B0604020202020204" pitchFamily="34" charset="0"/>
              </a:rPr>
              <a:t>Journal Impact Factor™ in 2023!</a:t>
            </a:r>
          </a:p>
          <a:p>
            <a:pPr marL="0" indent="0" eaLnBrk="1" fontAlgn="auto" hangingPunct="1">
              <a:lnSpc>
                <a:spcPct val="90000"/>
              </a:lnSpc>
              <a:spcAft>
                <a:spcPts val="0"/>
              </a:spcAft>
              <a:buNone/>
              <a:defRPr/>
            </a:pPr>
            <a:endParaRPr lang="en-US" sz="1800" dirty="0">
              <a:solidFill>
                <a:srgbClr val="376092"/>
              </a:solidFill>
              <a:latin typeface="Arial" panose="020B0604020202020204" pitchFamily="34" charset="0"/>
              <a:cs typeface="Arial" panose="020B0604020202020204" pitchFamily="34" charset="0"/>
            </a:endParaRPr>
          </a:p>
          <a:p>
            <a:pPr eaLnBrk="1" fontAlgn="auto" hangingPunct="1">
              <a:lnSpc>
                <a:spcPct val="90000"/>
              </a:lnSpc>
              <a:spcAft>
                <a:spcPts val="0"/>
              </a:spcAft>
              <a:buFont typeface="Arial" pitchFamily="34" charset="0"/>
              <a:buChar char="•"/>
              <a:defRPr/>
            </a:pPr>
            <a:r>
              <a:rPr lang="en-US" sz="1800" b="0" i="0" dirty="0">
                <a:solidFill>
                  <a:srgbClr val="376092"/>
                </a:solidFill>
                <a:effectLst/>
                <a:latin typeface="Arial" panose="020B0604020202020204" pitchFamily="34" charset="0"/>
                <a:cs typeface="Arial" panose="020B0604020202020204" pitchFamily="34" charset="0"/>
              </a:rPr>
              <a:t>Journal Impact Factor™: </a:t>
            </a:r>
            <a:r>
              <a:rPr lang="en-US" sz="1800" dirty="0">
                <a:solidFill>
                  <a:srgbClr val="376092"/>
                </a:solidFill>
                <a:effectLst/>
                <a:latin typeface="Arial" panose="020B0604020202020204" pitchFamily="34" charset="0"/>
                <a:ea typeface="Times New Roman" panose="02020603050405020304" pitchFamily="18" charset="0"/>
                <a:cs typeface="Arial" panose="020B0604020202020204" pitchFamily="34" charset="0"/>
              </a:rPr>
              <a:t>3.0</a:t>
            </a:r>
          </a:p>
          <a:p>
            <a:pPr eaLnBrk="1" fontAlgn="auto" hangingPunct="1">
              <a:lnSpc>
                <a:spcPct val="90000"/>
              </a:lnSpc>
              <a:spcAft>
                <a:spcPts val="0"/>
              </a:spcAft>
              <a:buFont typeface="Arial" pitchFamily="34" charset="0"/>
              <a:buChar char="•"/>
              <a:defRPr/>
            </a:pPr>
            <a:r>
              <a:rPr lang="en-US" sz="1800" dirty="0" err="1">
                <a:solidFill>
                  <a:srgbClr val="376092"/>
                </a:solidFill>
                <a:effectLst/>
                <a:latin typeface="Arial" panose="020B0604020202020204" pitchFamily="34" charset="0"/>
                <a:ea typeface="Times New Roman" panose="02020603050405020304" pitchFamily="18" charset="0"/>
                <a:cs typeface="Arial" panose="020B0604020202020204" pitchFamily="34" charset="0"/>
              </a:rPr>
              <a:t>Eigenfactor</a:t>
            </a:r>
            <a:r>
              <a:rPr lang="en-US" sz="1800" b="0" i="0" dirty="0">
                <a:solidFill>
                  <a:srgbClr val="376092"/>
                </a:solidFill>
                <a:effectLst/>
                <a:latin typeface="Arial" panose="020B0604020202020204" pitchFamily="34" charset="0"/>
                <a:cs typeface="Arial" panose="020B0604020202020204" pitchFamily="34" charset="0"/>
              </a:rPr>
              <a:t>™:</a:t>
            </a:r>
            <a:r>
              <a:rPr lang="en-US" sz="1800" dirty="0">
                <a:solidFill>
                  <a:srgbClr val="376092"/>
                </a:solidFill>
                <a:effectLst/>
                <a:latin typeface="Arial" panose="020B0604020202020204" pitchFamily="34" charset="0"/>
                <a:ea typeface="Times New Roman" panose="02020603050405020304" pitchFamily="18" charset="0"/>
                <a:cs typeface="Arial" panose="020B0604020202020204" pitchFamily="34" charset="0"/>
              </a:rPr>
              <a:t> 0.00148 </a:t>
            </a:r>
          </a:p>
          <a:p>
            <a:pPr eaLnBrk="1" fontAlgn="auto" hangingPunct="1">
              <a:lnSpc>
                <a:spcPct val="90000"/>
              </a:lnSpc>
              <a:spcAft>
                <a:spcPts val="0"/>
              </a:spcAft>
              <a:buFont typeface="Arial" pitchFamily="34" charset="0"/>
              <a:buChar char="•"/>
              <a:defRPr/>
            </a:pPr>
            <a:r>
              <a:rPr lang="en-US" sz="1800" dirty="0">
                <a:solidFill>
                  <a:srgbClr val="376092"/>
                </a:solidFill>
                <a:effectLst/>
                <a:latin typeface="Arial" panose="020B0604020202020204" pitchFamily="34" charset="0"/>
                <a:ea typeface="Times New Roman" panose="02020603050405020304" pitchFamily="18" charset="0"/>
                <a:cs typeface="Arial" panose="020B0604020202020204" pitchFamily="34" charset="0"/>
              </a:rPr>
              <a:t>Immediacy Index: 0.500</a:t>
            </a:r>
          </a:p>
          <a:p>
            <a:pPr eaLnBrk="1" fontAlgn="auto" hangingPunct="1">
              <a:lnSpc>
                <a:spcPct val="90000"/>
              </a:lnSpc>
              <a:spcAft>
                <a:spcPts val="0"/>
              </a:spcAft>
              <a:buFont typeface="Arial" pitchFamily="34" charset="0"/>
              <a:buChar char="•"/>
              <a:defRPr/>
            </a:pPr>
            <a:r>
              <a:rPr lang="en-US" sz="1800" dirty="0">
                <a:solidFill>
                  <a:srgbClr val="376092"/>
                </a:solidFill>
                <a:latin typeface="Arial" panose="020B0604020202020204" pitchFamily="34" charset="0"/>
                <a:ea typeface="Times New Roman" panose="02020603050405020304" pitchFamily="18" charset="0"/>
                <a:cs typeface="Arial" panose="020B0604020202020204" pitchFamily="34" charset="0"/>
              </a:rPr>
              <a:t>Journal Citation Indicator: 1.07</a:t>
            </a:r>
            <a:r>
              <a:rPr lang="en-US" sz="1800" dirty="0">
                <a:solidFill>
                  <a:srgbClr val="376092"/>
                </a:solidFill>
                <a:effectLst/>
                <a:latin typeface="Arial" panose="020B0604020202020204" pitchFamily="34" charset="0"/>
                <a:ea typeface="Times New Roman" panose="02020603050405020304" pitchFamily="18" charset="0"/>
                <a:cs typeface="Arial" panose="020B0604020202020204" pitchFamily="34" charset="0"/>
              </a:rPr>
              <a:t> </a:t>
            </a:r>
          </a:p>
          <a:p>
            <a:pPr eaLnBrk="1" fontAlgn="auto" hangingPunct="1">
              <a:lnSpc>
                <a:spcPct val="90000"/>
              </a:lnSpc>
              <a:spcAft>
                <a:spcPts val="0"/>
              </a:spcAft>
              <a:buFont typeface="Arial" pitchFamily="34" charset="0"/>
              <a:buChar char="•"/>
              <a:defRPr/>
            </a:pPr>
            <a:r>
              <a:rPr lang="en-US" sz="1800" dirty="0">
                <a:solidFill>
                  <a:srgbClr val="376092"/>
                </a:solidFill>
                <a:effectLst/>
                <a:latin typeface="Arial" panose="020B0604020202020204" pitchFamily="34" charset="0"/>
                <a:ea typeface="Times New Roman" panose="02020603050405020304" pitchFamily="18" charset="0"/>
                <a:cs typeface="Arial" panose="020B0604020202020204" pitchFamily="34" charset="0"/>
              </a:rPr>
              <a:t>Total 2022 citations: 786</a:t>
            </a:r>
            <a:endParaRPr lang="en-US" sz="1800" dirty="0">
              <a:solidFill>
                <a:srgbClr val="376092"/>
              </a:solidFill>
              <a:latin typeface="Arial" panose="020B0604020202020204" pitchFamily="34" charset="0"/>
              <a:cs typeface="Arial" panose="020B0604020202020204" pitchFamily="34" charset="0"/>
            </a:endParaRPr>
          </a:p>
          <a:p>
            <a:pPr eaLnBrk="1" fontAlgn="auto" hangingPunct="1">
              <a:lnSpc>
                <a:spcPct val="90000"/>
              </a:lnSpc>
              <a:spcAft>
                <a:spcPts val="0"/>
              </a:spcAft>
              <a:buFont typeface="Arial" pitchFamily="34" charset="0"/>
              <a:buChar char="•"/>
              <a:defRPr/>
            </a:pPr>
            <a:r>
              <a:rPr lang="en-US" sz="1800" dirty="0">
                <a:solidFill>
                  <a:srgbClr val="376092"/>
                </a:solidFill>
                <a:latin typeface="Arial" panose="020B0604020202020204" pitchFamily="34" charset="0"/>
                <a:cs typeface="Arial" panose="020B0604020202020204" pitchFamily="34" charset="0"/>
              </a:rPr>
              <a:t>Average time from submission to first decision: 29.8 days </a:t>
            </a:r>
          </a:p>
          <a:p>
            <a:pPr eaLnBrk="1" fontAlgn="auto" hangingPunct="1">
              <a:lnSpc>
                <a:spcPct val="90000"/>
              </a:lnSpc>
              <a:spcAft>
                <a:spcPts val="0"/>
              </a:spcAft>
              <a:buFont typeface="Arial" pitchFamily="34" charset="0"/>
              <a:buChar char="•"/>
              <a:defRPr/>
            </a:pPr>
            <a:r>
              <a:rPr lang="en-US" sz="1800" dirty="0">
                <a:solidFill>
                  <a:srgbClr val="376092"/>
                </a:solidFill>
                <a:latin typeface="Arial" panose="020B0604020202020204" pitchFamily="34" charset="0"/>
                <a:cs typeface="Arial" panose="020B0604020202020204" pitchFamily="34" charset="0"/>
              </a:rPr>
              <a:t>Average time from acceptance to online publication: 41 days</a:t>
            </a:r>
          </a:p>
          <a:p>
            <a:pPr marL="0" indent="0" eaLnBrk="1" fontAlgn="auto" hangingPunct="1">
              <a:lnSpc>
                <a:spcPct val="90000"/>
              </a:lnSpc>
              <a:spcAft>
                <a:spcPts val="0"/>
              </a:spcAft>
              <a:buNone/>
              <a:defRPr/>
            </a:pPr>
            <a:endParaRPr lang="en-US" sz="1800" dirty="0">
              <a:solidFill>
                <a:schemeClr val="tx2"/>
              </a:solidFill>
            </a:endParaRPr>
          </a:p>
        </p:txBody>
      </p:sp>
      <p:pic>
        <p:nvPicPr>
          <p:cNvPr id="3" name="Picture 4" descr="Issues">
            <a:extLst>
              <a:ext uri="{FF2B5EF4-FFF2-40B4-BE49-F238E27FC236}">
                <a16:creationId xmlns:a16="http://schemas.microsoft.com/office/drawing/2014/main" id="{B85575C9-0C78-E599-D6E1-78CE9950288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14812" y="1268701"/>
            <a:ext cx="2876672" cy="3736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289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609600" y="1017431"/>
            <a:ext cx="10331116" cy="1334799"/>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sz="2000" dirty="0">
                <a:solidFill>
                  <a:schemeClr val="tx2"/>
                </a:solidFill>
                <a:ea typeface="+mn-ea"/>
              </a:rPr>
              <a:t>An online platform where IADR members can engage throughout the year.</a:t>
            </a: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IADR Community</a:t>
            </a:r>
          </a:p>
        </p:txBody>
      </p:sp>
      <p:sp>
        <p:nvSpPr>
          <p:cNvPr id="2" name="TextBox 1">
            <a:extLst>
              <a:ext uri="{FF2B5EF4-FFF2-40B4-BE49-F238E27FC236}">
                <a16:creationId xmlns:a16="http://schemas.microsoft.com/office/drawing/2014/main" id="{D7DBEE9F-52C3-7D33-8E5A-F032AB897F34}"/>
              </a:ext>
            </a:extLst>
          </p:cNvPr>
          <p:cNvSpPr txBox="1"/>
          <p:nvPr/>
        </p:nvSpPr>
        <p:spPr>
          <a:xfrm>
            <a:off x="609600" y="1720840"/>
            <a:ext cx="4220137" cy="3416320"/>
          </a:xfrm>
          <a:prstGeom prst="rect">
            <a:avLst/>
          </a:prstGeom>
          <a:noFill/>
        </p:spPr>
        <p:txBody>
          <a:bodyPr wrap="square" rtlCol="0">
            <a:spAutoFit/>
          </a:bodyPr>
          <a:lstStyle/>
          <a:p>
            <a:r>
              <a:rPr lang="en-US" sz="2400" b="1" dirty="0">
                <a:solidFill>
                  <a:schemeClr val="tx2"/>
                </a:solidFill>
                <a:latin typeface="Arial" panose="020B0604020202020204" pitchFamily="34" charset="0"/>
                <a:cs typeface="Arial" panose="020B0604020202020204" pitchFamily="34" charset="0"/>
              </a:rPr>
              <a:t>The IADR Community has been upgraded!</a:t>
            </a:r>
          </a:p>
          <a:p>
            <a:br>
              <a:rPr lang="en-US" sz="2400" dirty="0">
                <a:solidFill>
                  <a:schemeClr val="tx2"/>
                </a:solidFill>
                <a:latin typeface="Arial" panose="020B0604020202020204" pitchFamily="34" charset="0"/>
                <a:cs typeface="Arial" panose="020B0604020202020204" pitchFamily="34" charset="0"/>
              </a:rPr>
            </a:br>
            <a:r>
              <a:rPr lang="en-US" sz="2400" dirty="0">
                <a:solidFill>
                  <a:schemeClr val="tx2"/>
                </a:solidFill>
                <a:latin typeface="Arial" panose="020B0604020202020204" pitchFamily="34" charset="0"/>
                <a:cs typeface="Arial" panose="020B0604020202020204" pitchFamily="34" charset="0"/>
              </a:rPr>
              <a:t>With a new design, a more intuitive interface, and improved search functionality, it’s now easier than ever for IADR members to engage throughout the year.</a:t>
            </a:r>
          </a:p>
        </p:txBody>
      </p:sp>
      <p:pic>
        <p:nvPicPr>
          <p:cNvPr id="3" name="Picture 2">
            <a:extLst>
              <a:ext uri="{FF2B5EF4-FFF2-40B4-BE49-F238E27FC236}">
                <a16:creationId xmlns:a16="http://schemas.microsoft.com/office/drawing/2014/main" id="{5BD8759E-C85F-1086-FA80-FC38606E2F60}"/>
              </a:ext>
            </a:extLst>
          </p:cNvPr>
          <p:cNvPicPr>
            <a:picLocks noChangeAspect="1"/>
          </p:cNvPicPr>
          <p:nvPr/>
        </p:nvPicPr>
        <p:blipFill>
          <a:blip r:embed="rId3"/>
          <a:stretch>
            <a:fillRect/>
          </a:stretch>
        </p:blipFill>
        <p:spPr>
          <a:xfrm>
            <a:off x="5541775" y="1571912"/>
            <a:ext cx="5636287" cy="4088804"/>
          </a:xfrm>
          <a:prstGeom prst="rect">
            <a:avLst/>
          </a:prstGeom>
          <a:ln>
            <a:solidFill>
              <a:schemeClr val="tx1"/>
            </a:solidFill>
          </a:ln>
        </p:spPr>
      </p:pic>
    </p:spTree>
    <p:extLst>
      <p:ext uri="{BB962C8B-B14F-4D97-AF65-F5344CB8AC3E}">
        <p14:creationId xmlns:p14="http://schemas.microsoft.com/office/powerpoint/2010/main" val="4028097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E65CA5-A969-4FF1-84BC-C67425640021}"/>
              </a:ext>
            </a:extLst>
          </p:cNvPr>
          <p:cNvSpPr/>
          <p:nvPr/>
        </p:nvSpPr>
        <p:spPr>
          <a:xfrm>
            <a:off x="1171074" y="1909901"/>
            <a:ext cx="10197642" cy="3645877"/>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23243F7-BA77-48A4-A272-743999A4353B}"/>
              </a:ext>
            </a:extLst>
          </p:cNvPr>
          <p:cNvSpPr txBox="1">
            <a:spLocks/>
          </p:cNvSpPr>
          <p:nvPr/>
        </p:nvSpPr>
        <p:spPr>
          <a:xfrm>
            <a:off x="609600" y="1017431"/>
            <a:ext cx="10331116" cy="1334799"/>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sz="1800" dirty="0">
                <a:solidFill>
                  <a:srgbClr val="44546A"/>
                </a:solidFill>
                <a:ea typeface="+mn-ea"/>
              </a:rPr>
              <a:t>The AADOCR Community allows members to network, share, post, and comment on issues specific to the AADOCR.</a:t>
            </a: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AADOCR Community</a:t>
            </a:r>
          </a:p>
        </p:txBody>
      </p:sp>
      <p:pic>
        <p:nvPicPr>
          <p:cNvPr id="3" name="Picture 2" descr="A screenshot of a video game&#10;&#10;Description automatically generated with low confidence">
            <a:extLst>
              <a:ext uri="{FF2B5EF4-FFF2-40B4-BE49-F238E27FC236}">
                <a16:creationId xmlns:a16="http://schemas.microsoft.com/office/drawing/2014/main" id="{B3EF70B1-2EDB-42E1-B7AD-9601D44F1B95}"/>
              </a:ext>
            </a:extLst>
          </p:cNvPr>
          <p:cNvPicPr>
            <a:picLocks noChangeAspect="1"/>
          </p:cNvPicPr>
          <p:nvPr/>
        </p:nvPicPr>
        <p:blipFill>
          <a:blip r:embed="rId3"/>
          <a:stretch>
            <a:fillRect/>
          </a:stretch>
        </p:blipFill>
        <p:spPr>
          <a:xfrm>
            <a:off x="1331495" y="2039221"/>
            <a:ext cx="9876800" cy="3387236"/>
          </a:xfrm>
          <a:prstGeom prst="rect">
            <a:avLst/>
          </a:prstGeom>
        </p:spPr>
      </p:pic>
    </p:spTree>
    <p:extLst>
      <p:ext uri="{BB962C8B-B14F-4D97-AF65-F5344CB8AC3E}">
        <p14:creationId xmlns:p14="http://schemas.microsoft.com/office/powerpoint/2010/main" val="940144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609600" y="1017432"/>
            <a:ext cx="10331116"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sz="1800" dirty="0">
                <a:solidFill>
                  <a:srgbClr val="44546A"/>
                </a:solidFill>
                <a:ea typeface="+mn-ea"/>
              </a:rPr>
              <a:t>Attend live webinars where you can interact with speakers or view recordings of past webinars and cutting-edge presentations from IADR and AADOCR meetings. </a:t>
            </a: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IADR Webinar &amp; CE On Demand Library </a:t>
            </a:r>
          </a:p>
        </p:txBody>
      </p:sp>
      <p:pic>
        <p:nvPicPr>
          <p:cNvPr id="2" name="Picture 1" descr="A blue and green card with text&#10;&#10;Description automatically generated">
            <a:extLst>
              <a:ext uri="{FF2B5EF4-FFF2-40B4-BE49-F238E27FC236}">
                <a16:creationId xmlns:a16="http://schemas.microsoft.com/office/drawing/2014/main" id="{D58F38CF-61A1-B18A-9492-4E99C0E4D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662" y="1813650"/>
            <a:ext cx="7827894" cy="4114840"/>
          </a:xfrm>
          <a:prstGeom prst="rect">
            <a:avLst/>
          </a:prstGeom>
        </p:spPr>
      </p:pic>
    </p:spTree>
    <p:extLst>
      <p:ext uri="{BB962C8B-B14F-4D97-AF65-F5344CB8AC3E}">
        <p14:creationId xmlns:p14="http://schemas.microsoft.com/office/powerpoint/2010/main" val="3885390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919015" y="5432545"/>
            <a:ext cx="10830634" cy="612655"/>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The AADOCR MIND the Future program is open to early-career investigators and individuals from underrepresented racial and ethnic groups, individuals with disabilities, and individuals from disadvantaged backgrounds.</a:t>
            </a: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368590"/>
            <a:ext cx="9801340" cy="1548259"/>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a:ln>
                  <a:noFill/>
                </a:ln>
                <a:solidFill>
                  <a:srgbClr val="00497C"/>
                </a:solidFill>
                <a:effectLst/>
                <a:uLnTx/>
                <a:uFillTx/>
                <a:latin typeface="Arial" panose="020B0604020202020204" pitchFamily="34" charset="0"/>
                <a:ea typeface="+mj-ea"/>
                <a:cs typeface="Arial" panose="020B0604020202020204" pitchFamily="34" charset="0"/>
              </a:rPr>
              <a:t>AADOCR MIND the Future</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a:noFill/>
                </a:ln>
                <a:solidFill>
                  <a:srgbClr val="00497C"/>
                </a:solidFill>
                <a:effectLst/>
                <a:uLnTx/>
                <a:uFillTx/>
                <a:latin typeface="Arial" panose="020B0604020202020204" pitchFamily="34" charset="0"/>
                <a:ea typeface="+mj-ea"/>
                <a:cs typeface="Arial" panose="020B0604020202020204" pitchFamily="34" charset="0"/>
              </a:rPr>
              <a:t>Mentoring an Inclusive Network for a Diverse Workforce of the Future </a:t>
            </a:r>
          </a:p>
        </p:txBody>
      </p:sp>
      <p:pic>
        <p:nvPicPr>
          <p:cNvPr id="4" name="Picture 3">
            <a:extLst>
              <a:ext uri="{FF2B5EF4-FFF2-40B4-BE49-F238E27FC236}">
                <a16:creationId xmlns:a16="http://schemas.microsoft.com/office/drawing/2014/main" id="{7BA17ADA-2B83-4D8C-9A4D-0E14B87D1EDF}"/>
              </a:ext>
            </a:extLst>
          </p:cNvPr>
          <p:cNvPicPr>
            <a:picLocks noChangeAspect="1"/>
          </p:cNvPicPr>
          <p:nvPr/>
        </p:nvPicPr>
        <p:blipFill rotWithShape="1">
          <a:blip r:embed="rId3"/>
          <a:srcRect l="9741"/>
          <a:stretch/>
        </p:blipFill>
        <p:spPr>
          <a:xfrm>
            <a:off x="800100" y="2408245"/>
            <a:ext cx="3709303" cy="2041509"/>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1003551E-ECEF-E883-3D3D-80BCD6ECB366}"/>
              </a:ext>
            </a:extLst>
          </p:cNvPr>
          <p:cNvPicPr>
            <a:picLocks noChangeAspect="1"/>
          </p:cNvPicPr>
          <p:nvPr/>
        </p:nvPicPr>
        <p:blipFill>
          <a:blip r:embed="rId4"/>
          <a:stretch>
            <a:fillRect/>
          </a:stretch>
        </p:blipFill>
        <p:spPr>
          <a:xfrm>
            <a:off x="5370687" y="1789547"/>
            <a:ext cx="5832246" cy="3023922"/>
          </a:xfrm>
          <a:prstGeom prst="rect">
            <a:avLst/>
          </a:prstGeom>
        </p:spPr>
      </p:pic>
      <p:sp>
        <p:nvSpPr>
          <p:cNvPr id="5" name="TextBox 4">
            <a:extLst>
              <a:ext uri="{FF2B5EF4-FFF2-40B4-BE49-F238E27FC236}">
                <a16:creationId xmlns:a16="http://schemas.microsoft.com/office/drawing/2014/main" id="{537D7F33-F0AE-4719-D716-A255EABB13E3}"/>
              </a:ext>
            </a:extLst>
          </p:cNvPr>
          <p:cNvSpPr txBox="1"/>
          <p:nvPr/>
        </p:nvSpPr>
        <p:spPr>
          <a:xfrm>
            <a:off x="5286920" y="4789951"/>
            <a:ext cx="6317912" cy="461665"/>
          </a:xfrm>
          <a:prstGeom prst="rect">
            <a:avLst/>
          </a:prstGeom>
          <a:noFill/>
        </p:spPr>
        <p:txBody>
          <a:bodyPr wrap="square" rtlCol="0">
            <a:spAutoFit/>
          </a:bodyPr>
          <a:lstStyle/>
          <a:p>
            <a:r>
              <a:rPr lang="en-US" sz="1200" dirty="0"/>
              <a:t>The first in-person AADOCR MIND the Future Business Meeting was held at the 2022 AADOCR Annual Meeting &amp; Exhibition</a:t>
            </a:r>
          </a:p>
        </p:txBody>
      </p:sp>
    </p:spTree>
    <p:extLst>
      <p:ext uri="{BB962C8B-B14F-4D97-AF65-F5344CB8AC3E}">
        <p14:creationId xmlns:p14="http://schemas.microsoft.com/office/powerpoint/2010/main" val="2745094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1062038" y="2674202"/>
            <a:ext cx="10520362" cy="3359434"/>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342900" indent="-342900" algn="l" fontAlgn="base">
              <a:buFont typeface="Arial" panose="020B0604020202020204" pitchFamily="34" charset="0"/>
              <a:buChar char="•"/>
            </a:pPr>
            <a:r>
              <a:rPr lang="en-US" sz="2200" dirty="0">
                <a:solidFill>
                  <a:srgbClr val="44546A"/>
                </a:solidFill>
                <a:ea typeface="+mn-ea"/>
              </a:rPr>
              <a:t>The AADOCR NSRG is a student-run organization whose main purpose is to foster an environment in every dental school whereby students interested in enriching their dental education through research are encouraged to do so. </a:t>
            </a:r>
          </a:p>
          <a:p>
            <a:pPr marL="342900" indent="-342900" algn="l" fontAlgn="base">
              <a:buFont typeface="Arial" panose="020B0604020202020204" pitchFamily="34" charset="0"/>
              <a:buChar char="•"/>
            </a:pPr>
            <a:r>
              <a:rPr lang="en-US" sz="2200" dirty="0">
                <a:solidFill>
                  <a:srgbClr val="44546A"/>
                </a:solidFill>
                <a:ea typeface="+mn-ea"/>
              </a:rPr>
              <a:t>All AADOCR Student members are part of the AADOCR NSRG and are eligible to participate in NSRG activities.</a:t>
            </a:r>
          </a:p>
          <a:p>
            <a:pPr marL="342900" indent="-342900" algn="l" fontAlgn="base">
              <a:buFont typeface="Arial" panose="020B0604020202020204" pitchFamily="34" charset="0"/>
              <a:buChar char="•"/>
            </a:pPr>
            <a:r>
              <a:rPr lang="en-US" sz="2200" dirty="0">
                <a:solidFill>
                  <a:srgbClr val="44546A"/>
                </a:solidFill>
                <a:ea typeface="+mn-ea"/>
              </a:rPr>
              <a:t>The AADOCR NSRG provides students with opportunities to present research, apply for awards, and network at IADR/AADOCR meetings and throughout the year.</a:t>
            </a:r>
          </a:p>
          <a:p>
            <a:pPr marL="342900" indent="-342900" algn="l" fontAlgn="base">
              <a:buFont typeface="Arial" panose="020B0604020202020204" pitchFamily="34" charset="0"/>
              <a:buChar char="•"/>
            </a:pPr>
            <a:r>
              <a:rPr lang="en-US" sz="2200" dirty="0">
                <a:solidFill>
                  <a:srgbClr val="44546A"/>
                </a:solidFill>
                <a:ea typeface="+mn-ea"/>
              </a:rPr>
              <a:t>Learn more at www.iadr.org/AADOCR/Students.</a:t>
            </a:r>
            <a:endParaRPr lang="en-US" sz="2200" b="0" i="0" dirty="0">
              <a:solidFill>
                <a:srgbClr val="44546A"/>
              </a:solidFill>
              <a:effectLst/>
            </a:endParaRPr>
          </a:p>
          <a:p>
            <a:pPr marL="0" indent="0" algn="l" fontAlgn="base">
              <a:buNone/>
            </a:pPr>
            <a:endParaRPr lang="en-US" sz="2300" b="0" i="0" dirty="0">
              <a:solidFill>
                <a:srgbClr val="44546A"/>
              </a:solidFill>
              <a:effectLst/>
            </a:endParaRPr>
          </a:p>
          <a:p>
            <a:pPr marL="0" indent="0" algn="l" fontAlgn="base">
              <a:buNone/>
            </a:pPr>
            <a:endParaRPr lang="en-US" sz="2300" b="0" i="0" dirty="0">
              <a:solidFill>
                <a:srgbClr val="44546A"/>
              </a:solidFill>
              <a:effectLst/>
            </a:endParaRPr>
          </a:p>
          <a:p>
            <a:pPr marL="0" indent="0" algn="l" fontAlgn="base">
              <a:buNone/>
            </a:pPr>
            <a:endParaRPr lang="en-US" sz="2300" b="0" i="0" dirty="0">
              <a:solidFill>
                <a:srgbClr val="44546A"/>
              </a:solidFill>
              <a:effectLst/>
            </a:endParaRPr>
          </a:p>
          <a:p>
            <a:pPr marL="0" indent="0" algn="l" fontAlgn="base">
              <a:buNone/>
            </a:pPr>
            <a:endParaRPr lang="en-US" sz="2300" dirty="0">
              <a:solidFill>
                <a:srgbClr val="44546A"/>
              </a:solidFill>
            </a:endParaRPr>
          </a:p>
          <a:p>
            <a:pPr marL="285750" indent="-285750" algn="l" fontAlgn="base">
              <a:buFont typeface="Arial" panose="020B0604020202020204" pitchFamily="34" charset="0"/>
              <a:buChar char="•"/>
            </a:pPr>
            <a:endParaRPr lang="en-US" sz="2300" b="0" i="0" dirty="0">
              <a:solidFill>
                <a:srgbClr val="44546A"/>
              </a:solidFill>
              <a:effectLst/>
            </a:endParaRP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AADOCR National Student Research Group </a:t>
            </a:r>
          </a:p>
        </p:txBody>
      </p:sp>
      <p:pic>
        <p:nvPicPr>
          <p:cNvPr id="1026" name="Picture 2" descr="NSRG_logo_RGB_WEB72">
            <a:extLst>
              <a:ext uri="{FF2B5EF4-FFF2-40B4-BE49-F238E27FC236}">
                <a16:creationId xmlns:a16="http://schemas.microsoft.com/office/drawing/2014/main" id="{385EFCB8-7279-47B8-82B4-1556D6FD9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289" y="842546"/>
            <a:ext cx="4935379" cy="198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897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609600" y="972886"/>
            <a:ext cx="9511862" cy="856582"/>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algn="l" fontAlgn="base"/>
            <a:r>
              <a:rPr lang="en-US" sz="2400" dirty="0">
                <a:solidFill>
                  <a:srgbClr val="44546A"/>
                </a:solidFill>
                <a:ea typeface="+mn-ea"/>
              </a:rPr>
              <a:t>There are more than 40 awards and fellowships in various categories, including student awards.</a:t>
            </a:r>
            <a:endParaRPr lang="en-US" sz="2400" dirty="0">
              <a:solidFill>
                <a:srgbClr val="44546A"/>
              </a:solidFill>
              <a:latin typeface="Arial" panose="020B0604020202020204" pitchFamily="34" charset="0"/>
              <a:cs typeface="Arial" panose="020B0604020202020204" pitchFamily="34" charset="0"/>
            </a:endParaRPr>
          </a:p>
          <a:p>
            <a:pPr algn="l" fontAlgn="base"/>
            <a:endParaRPr lang="en-US" sz="2400" b="0" i="0" dirty="0">
              <a:solidFill>
                <a:srgbClr val="44546A"/>
              </a:solidFill>
              <a:effectLst/>
            </a:endParaRPr>
          </a:p>
          <a:p>
            <a:pPr algn="l" fontAlgn="base"/>
            <a:endParaRPr lang="en-US" sz="1400" b="0" i="0" dirty="0">
              <a:solidFill>
                <a:srgbClr val="44546A"/>
              </a:solidFill>
              <a:effectLst/>
            </a:endParaRPr>
          </a:p>
          <a:p>
            <a:pPr marL="0" indent="0" algn="l" fontAlgn="base">
              <a:buNone/>
            </a:pPr>
            <a:endParaRPr lang="en-US" sz="1400" b="0" i="0" dirty="0">
              <a:solidFill>
                <a:srgbClr val="44546A"/>
              </a:solidFill>
              <a:effectLst/>
            </a:endParaRPr>
          </a:p>
          <a:p>
            <a:pPr marL="0" indent="0" algn="l" fontAlgn="base">
              <a:buNone/>
            </a:pPr>
            <a:endParaRPr lang="en-US" sz="1400" b="0" i="0" dirty="0">
              <a:solidFill>
                <a:srgbClr val="44546A"/>
              </a:solidFill>
              <a:effectLst/>
            </a:endParaRPr>
          </a:p>
          <a:p>
            <a:pPr marL="0" indent="0" algn="l" fontAlgn="base">
              <a:buNone/>
            </a:pPr>
            <a:endParaRPr lang="en-US" sz="1400" b="0" i="0" dirty="0">
              <a:solidFill>
                <a:srgbClr val="44546A"/>
              </a:solidFill>
              <a:effectLst/>
            </a:endParaRPr>
          </a:p>
          <a:p>
            <a:pPr marL="0" indent="0" algn="l" fontAlgn="base">
              <a:buNone/>
            </a:pPr>
            <a:endParaRPr lang="en-US" sz="1400" dirty="0">
              <a:solidFill>
                <a:srgbClr val="44546A"/>
              </a:solidFill>
            </a:endParaRPr>
          </a:p>
          <a:p>
            <a:pPr marL="285750" indent="-285750" algn="l" fontAlgn="base">
              <a:buFont typeface="Arial" panose="020B0604020202020204" pitchFamily="34" charset="0"/>
              <a:buChar char="•"/>
            </a:pPr>
            <a:endParaRPr lang="en-US" sz="1400" b="0" i="0" dirty="0">
              <a:solidFill>
                <a:srgbClr val="44546A"/>
              </a:solidFill>
              <a:effectLst/>
            </a:endParaRP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Awards and Fellowships</a:t>
            </a:r>
          </a:p>
        </p:txBody>
      </p:sp>
      <p:sp>
        <p:nvSpPr>
          <p:cNvPr id="2" name="TextBox 1">
            <a:extLst>
              <a:ext uri="{FF2B5EF4-FFF2-40B4-BE49-F238E27FC236}">
                <a16:creationId xmlns:a16="http://schemas.microsoft.com/office/drawing/2014/main" id="{36738B8D-77F7-66E4-E783-9DD871FD3891}"/>
              </a:ext>
            </a:extLst>
          </p:cNvPr>
          <p:cNvSpPr txBox="1"/>
          <p:nvPr/>
        </p:nvSpPr>
        <p:spPr>
          <a:xfrm>
            <a:off x="3972699" y="1981868"/>
            <a:ext cx="8028801" cy="4062651"/>
          </a:xfrm>
          <a:prstGeom prst="rect">
            <a:avLst/>
          </a:prstGeom>
          <a:noFill/>
        </p:spPr>
        <p:txBody>
          <a:bodyPr wrap="none" rtlCol="0">
            <a:spAutoFit/>
          </a:bodyPr>
          <a:lstStyle/>
          <a:p>
            <a:pPr marL="342900" indent="-342900" algn="l" fontAlgn="base">
              <a:buFont typeface="Arial" panose="020B0604020202020204" pitchFamily="34" charset="0"/>
              <a:buChar char="•"/>
            </a:pPr>
            <a:r>
              <a:rPr lang="en-US" sz="2400" dirty="0">
                <a:solidFill>
                  <a:srgbClr val="44546A"/>
                </a:solidFill>
                <a:latin typeface="Arial" panose="020B0604020202020204" pitchFamily="34" charset="0"/>
                <a:cs typeface="Arial" panose="020B0604020202020204" pitchFamily="34" charset="0"/>
              </a:rPr>
              <a:t>IADR Distinguished Scientist Awards</a:t>
            </a:r>
          </a:p>
          <a:p>
            <a:pPr marL="800100" lvl="1" indent="-342900" fontAlgn="base">
              <a:buFont typeface="Arial" panose="020B0604020202020204" pitchFamily="34" charset="0"/>
              <a:buChar char="•"/>
            </a:pPr>
            <a:r>
              <a:rPr lang="en-US" sz="2400" dirty="0">
                <a:solidFill>
                  <a:srgbClr val="44546A"/>
                </a:solidFill>
                <a:latin typeface="Arial" panose="020B0604020202020204" pitchFamily="34" charset="0"/>
                <a:cs typeface="Arial" panose="020B0604020202020204" pitchFamily="34" charset="0"/>
              </a:rPr>
              <a:t>17 different categories</a:t>
            </a:r>
          </a:p>
          <a:p>
            <a:pPr marL="342900" indent="-342900" fontAlgn="base">
              <a:buFont typeface="Arial" panose="020B0604020202020204" pitchFamily="34" charset="0"/>
              <a:buChar char="•"/>
            </a:pPr>
            <a:r>
              <a:rPr lang="en-US" sz="2400" dirty="0">
                <a:solidFill>
                  <a:srgbClr val="44546A"/>
                </a:solidFill>
                <a:latin typeface="Arial" panose="020B0604020202020204" pitchFamily="34" charset="0"/>
                <a:cs typeface="Arial" panose="020B0604020202020204" pitchFamily="34" charset="0"/>
              </a:rPr>
              <a:t>AADOCR Bloc Travel Grant Award</a:t>
            </a:r>
          </a:p>
          <a:p>
            <a:pPr marL="342900" indent="-342900" algn="l" fontAlgn="base">
              <a:buFont typeface="Arial" panose="020B0604020202020204" pitchFamily="34" charset="0"/>
              <a:buChar char="•"/>
            </a:pPr>
            <a:r>
              <a:rPr lang="en-US" sz="2400" dirty="0">
                <a:solidFill>
                  <a:srgbClr val="44546A"/>
                </a:solidFill>
                <a:latin typeface="Arial" panose="020B0604020202020204" pitchFamily="34" charset="0"/>
                <a:cs typeface="Arial" panose="020B0604020202020204" pitchFamily="34" charset="0"/>
              </a:rPr>
              <a:t>AADOCR Student Research Day Award</a:t>
            </a:r>
          </a:p>
          <a:p>
            <a:pPr marL="342900" indent="-342900" algn="l" fontAlgn="base">
              <a:buFont typeface="Arial" panose="020B0604020202020204" pitchFamily="34" charset="0"/>
              <a:buChar char="•"/>
            </a:pPr>
            <a:r>
              <a:rPr lang="en-US" sz="2400" dirty="0">
                <a:solidFill>
                  <a:srgbClr val="44546A"/>
                </a:solidFill>
                <a:latin typeface="Arial" panose="020B0604020202020204" pitchFamily="34" charset="0"/>
                <a:cs typeface="Arial" panose="020B0604020202020204" pitchFamily="34" charset="0"/>
              </a:rPr>
              <a:t>AADOCR Student Research Fellowships</a:t>
            </a:r>
          </a:p>
          <a:p>
            <a:pPr marL="342900" indent="-342900" algn="l" fontAlgn="base">
              <a:buFont typeface="Arial" panose="020B0604020202020204" pitchFamily="34" charset="0"/>
              <a:buChar char="•"/>
            </a:pPr>
            <a:r>
              <a:rPr lang="en-US" sz="2400" dirty="0">
                <a:solidFill>
                  <a:srgbClr val="44546A"/>
                </a:solidFill>
                <a:latin typeface="Arial" panose="020B0604020202020204" pitchFamily="34" charset="0"/>
                <a:cs typeface="Arial" panose="020B0604020202020204" pitchFamily="34" charset="0"/>
              </a:rPr>
              <a:t>SCADA</a:t>
            </a:r>
          </a:p>
          <a:p>
            <a:pPr marL="342900" indent="-342900" algn="l" fontAlgn="base">
              <a:buFont typeface="Arial" panose="020B0604020202020204" pitchFamily="34" charset="0"/>
              <a:buChar char="•"/>
            </a:pPr>
            <a:r>
              <a:rPr lang="en-US" sz="2400" dirty="0">
                <a:solidFill>
                  <a:srgbClr val="44546A"/>
                </a:solidFill>
                <a:latin typeface="Arial" panose="020B0604020202020204" pitchFamily="34" charset="0"/>
                <a:cs typeface="Arial" panose="020B0604020202020204" pitchFamily="34" charset="0"/>
              </a:rPr>
              <a:t>Hatton Competition</a:t>
            </a:r>
          </a:p>
          <a:p>
            <a:pPr marL="800100" lvl="1" indent="-342900" fontAlgn="base">
              <a:buFont typeface="Arial" panose="020B0604020202020204" pitchFamily="34" charset="0"/>
              <a:buChar char="•"/>
            </a:pPr>
            <a:r>
              <a:rPr lang="en-US" sz="2400" dirty="0">
                <a:solidFill>
                  <a:srgbClr val="44546A"/>
                </a:solidFill>
                <a:latin typeface="Arial" panose="020B0604020202020204" pitchFamily="34" charset="0"/>
                <a:cs typeface="Arial" panose="020B0604020202020204" pitchFamily="34" charset="0"/>
              </a:rPr>
              <a:t>AADOCR: Junior, Senior, Post-doctoral</a:t>
            </a:r>
          </a:p>
          <a:p>
            <a:pPr marL="800100" lvl="1" indent="-342900" fontAlgn="base">
              <a:buFont typeface="Arial" panose="020B0604020202020204" pitchFamily="34" charset="0"/>
              <a:buChar char="•"/>
            </a:pPr>
            <a:r>
              <a:rPr lang="en-US" sz="2400" dirty="0">
                <a:solidFill>
                  <a:srgbClr val="44546A"/>
                </a:solidFill>
                <a:latin typeface="Arial" panose="020B0604020202020204" pitchFamily="34" charset="0"/>
                <a:cs typeface="Arial" panose="020B0604020202020204" pitchFamily="34" charset="0"/>
              </a:rPr>
              <a:t>IADR: Junior, Senior Clinical, Senior Basic Science </a:t>
            </a:r>
          </a:p>
          <a:p>
            <a:pPr marL="342900" indent="-342900" fontAlgn="base">
              <a:buFont typeface="Arial" panose="020B0604020202020204" pitchFamily="34" charset="0"/>
              <a:buChar char="•"/>
            </a:pPr>
            <a:r>
              <a:rPr lang="en-US" sz="2400" dirty="0">
                <a:solidFill>
                  <a:srgbClr val="44546A"/>
                </a:solidFill>
                <a:latin typeface="Arial" panose="020B0604020202020204" pitchFamily="34" charset="0"/>
                <a:cs typeface="Arial" panose="020B0604020202020204" pitchFamily="34" charset="0"/>
              </a:rPr>
              <a:t>Scientific Group Awards</a:t>
            </a:r>
          </a:p>
          <a:p>
            <a:endParaRPr lang="en-US" dirty="0"/>
          </a:p>
        </p:txBody>
      </p:sp>
      <p:pic>
        <p:nvPicPr>
          <p:cNvPr id="4" name="Picture 3" descr="A person holding a plaque&#10;&#10;Description automatically generated">
            <a:extLst>
              <a:ext uri="{FF2B5EF4-FFF2-40B4-BE49-F238E27FC236}">
                <a16:creationId xmlns:a16="http://schemas.microsoft.com/office/drawing/2014/main" id="{259C1A7A-7C3B-AA0D-18FC-D1BB66E94A8D}"/>
              </a:ext>
            </a:extLst>
          </p:cNvPr>
          <p:cNvPicPr>
            <a:picLocks noChangeAspect="1"/>
          </p:cNvPicPr>
          <p:nvPr/>
        </p:nvPicPr>
        <p:blipFill>
          <a:blip r:embed="rId3"/>
          <a:stretch>
            <a:fillRect/>
          </a:stretch>
        </p:blipFill>
        <p:spPr>
          <a:xfrm>
            <a:off x="1278806" y="2045368"/>
            <a:ext cx="2289894" cy="3606132"/>
          </a:xfrm>
          <a:prstGeom prst="rect">
            <a:avLst/>
          </a:prstGeom>
        </p:spPr>
      </p:pic>
    </p:spTree>
    <p:extLst>
      <p:ext uri="{BB962C8B-B14F-4D97-AF65-F5344CB8AC3E}">
        <p14:creationId xmlns:p14="http://schemas.microsoft.com/office/powerpoint/2010/main" val="3092703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altLang="en-US" sz="3600" dirty="0">
                <a:ea typeface="ＭＳ Ｐゴシック" pitchFamily="34" charset="-128"/>
              </a:rPr>
              <a:t>IADR Scientific Research Groups/Networks</a:t>
            </a:r>
            <a:endParaRPr lang="en-US" dirty="0"/>
          </a:p>
        </p:txBody>
      </p:sp>
      <p:sp>
        <p:nvSpPr>
          <p:cNvPr id="8" name="TextBox 7">
            <a:extLst>
              <a:ext uri="{FF2B5EF4-FFF2-40B4-BE49-F238E27FC236}">
                <a16:creationId xmlns:a16="http://schemas.microsoft.com/office/drawing/2014/main" id="{0DA4B0AC-4BAC-4DDF-8F5E-4628388B5AE1}"/>
              </a:ext>
            </a:extLst>
          </p:cNvPr>
          <p:cNvSpPr txBox="1"/>
          <p:nvPr/>
        </p:nvSpPr>
        <p:spPr>
          <a:xfrm>
            <a:off x="561473" y="1281473"/>
            <a:ext cx="3390900" cy="4247317"/>
          </a:xfrm>
          <a:prstGeom prst="rect">
            <a:avLst/>
          </a:prstGeom>
          <a:noFill/>
        </p:spPr>
        <p:txBody>
          <a:bodyPr wrap="square">
            <a:spAutoFit/>
          </a:bodyPr>
          <a:lstStyle/>
          <a:p>
            <a:pPr>
              <a:defRPr/>
            </a:pPr>
            <a:r>
              <a:rPr lang="en-US" b="1" dirty="0">
                <a:solidFill>
                  <a:srgbClr val="44546A"/>
                </a:solidFill>
                <a:latin typeface="Arial" panose="020B0604020202020204" pitchFamily="34" charset="0"/>
                <a:cs typeface="Arial" panose="020B0604020202020204" pitchFamily="34" charset="0"/>
              </a:rPr>
              <a:t>Scientific Groups (25)</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Behavioral, Epi &amp; </a:t>
            </a:r>
            <a:r>
              <a:rPr lang="en-US" dirty="0" err="1">
                <a:solidFill>
                  <a:srgbClr val="44546A"/>
                </a:solidFill>
                <a:latin typeface="Arial" panose="020B0604020202020204" pitchFamily="34" charset="0"/>
                <a:cs typeface="Arial" panose="020B0604020202020204" pitchFamily="34" charset="0"/>
              </a:rPr>
              <a:t>HSR</a:t>
            </a:r>
            <a:endParaRPr lang="en-US" dirty="0">
              <a:solidFill>
                <a:srgbClr val="44546A"/>
              </a:solidFill>
              <a:latin typeface="Arial" panose="020B0604020202020204" pitchFamily="34" charset="0"/>
              <a:cs typeface="Arial" panose="020B0604020202020204" pitchFamily="34" charset="0"/>
            </a:endParaRP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Cariology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Craniofacial Biology</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Dental Anesthesiology &amp;</a:t>
            </a:r>
            <a:br>
              <a:rPr lang="en-US" dirty="0">
                <a:solidFill>
                  <a:srgbClr val="44546A"/>
                </a:solidFill>
                <a:latin typeface="Arial" panose="020B0604020202020204" pitchFamily="34" charset="0"/>
                <a:cs typeface="Arial" panose="020B0604020202020204" pitchFamily="34" charset="0"/>
              </a:rPr>
            </a:br>
            <a:r>
              <a:rPr lang="en-US" dirty="0">
                <a:solidFill>
                  <a:srgbClr val="44546A"/>
                </a:solidFill>
                <a:latin typeface="Arial" panose="020B0604020202020204" pitchFamily="34" charset="0"/>
                <a:cs typeface="Arial" panose="020B0604020202020204" pitchFamily="34" charset="0"/>
              </a:rPr>
              <a:t>Special Care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Dental Materials</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Diagnostic Sciences</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Education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Geriatric Oral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Implantology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Microbiology/Immunology</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Lasers &amp; </a:t>
            </a:r>
            <a:r>
              <a:rPr lang="en-US" dirty="0" err="1">
                <a:solidFill>
                  <a:srgbClr val="44546A"/>
                </a:solidFill>
                <a:latin typeface="Arial" panose="020B0604020202020204" pitchFamily="34" charset="0"/>
                <a:cs typeface="Arial" panose="020B0604020202020204" pitchFamily="34" charset="0"/>
              </a:rPr>
              <a:t>Biophotonics</a:t>
            </a:r>
            <a:endParaRPr lang="en-US" dirty="0">
              <a:solidFill>
                <a:srgbClr val="44546A"/>
              </a:solidFill>
              <a:latin typeface="Arial" panose="020B0604020202020204" pitchFamily="34" charset="0"/>
              <a:cs typeface="Arial" panose="020B0604020202020204" pitchFamily="34" charset="0"/>
            </a:endParaRP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Mineralized Tissue</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Neuroscience/TMJ</a:t>
            </a:r>
          </a:p>
        </p:txBody>
      </p:sp>
      <p:sp>
        <p:nvSpPr>
          <p:cNvPr id="11" name="TextBox 10">
            <a:extLst>
              <a:ext uri="{FF2B5EF4-FFF2-40B4-BE49-F238E27FC236}">
                <a16:creationId xmlns:a16="http://schemas.microsoft.com/office/drawing/2014/main" id="{165AFED3-14D5-4B04-9835-F9437B00EAB2}"/>
              </a:ext>
            </a:extLst>
          </p:cNvPr>
          <p:cNvSpPr txBox="1"/>
          <p:nvPr/>
        </p:nvSpPr>
        <p:spPr>
          <a:xfrm>
            <a:off x="3783247" y="1329210"/>
            <a:ext cx="3390900" cy="4247317"/>
          </a:xfrm>
          <a:prstGeom prst="rect">
            <a:avLst/>
          </a:prstGeom>
          <a:noFill/>
        </p:spPr>
        <p:txBody>
          <a:bodyPr wrap="square" rtlCol="0">
            <a:spAutoFit/>
          </a:bodyPr>
          <a:lstStyle/>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Nutrition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Oral &amp; Maxillofacial Surgery</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Oral Health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Oral Medicine &amp; Pathology</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Orthodontics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Pediatric Oral Health Research </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Periodontal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Pharmacology, Therapeutics &amp;Toxicology</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Prosthodontics Pulp Biology &amp; Regeneration</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Salivary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Stem Cell Biology</a:t>
            </a:r>
          </a:p>
          <a:p>
            <a:endParaRPr lang="en-US" dirty="0">
              <a:solidFill>
                <a:srgbClr val="44546A"/>
              </a:solidFill>
            </a:endParaRPr>
          </a:p>
        </p:txBody>
      </p:sp>
      <p:sp>
        <p:nvSpPr>
          <p:cNvPr id="12" name="TextBox 11">
            <a:extLst>
              <a:ext uri="{FF2B5EF4-FFF2-40B4-BE49-F238E27FC236}">
                <a16:creationId xmlns:a16="http://schemas.microsoft.com/office/drawing/2014/main" id="{AD1B390B-864E-4A8C-B94F-1332B463B7BA}"/>
              </a:ext>
            </a:extLst>
          </p:cNvPr>
          <p:cNvSpPr txBox="1"/>
          <p:nvPr/>
        </p:nvSpPr>
        <p:spPr>
          <a:xfrm>
            <a:off x="7448467" y="1323586"/>
            <a:ext cx="4331368" cy="4247317"/>
          </a:xfrm>
          <a:prstGeom prst="rect">
            <a:avLst/>
          </a:prstGeom>
          <a:noFill/>
        </p:spPr>
        <p:txBody>
          <a:bodyPr wrap="square">
            <a:spAutoFit/>
          </a:bodyPr>
          <a:lstStyle/>
          <a:p>
            <a:pPr marL="234950" indent="-234950">
              <a:defRPr/>
            </a:pPr>
            <a:r>
              <a:rPr lang="en-US" b="1" dirty="0">
                <a:solidFill>
                  <a:srgbClr val="44546A"/>
                </a:solidFill>
                <a:latin typeface="Arial" panose="020B0604020202020204" pitchFamily="34" charset="0"/>
                <a:cs typeface="Arial" panose="020B0604020202020204" pitchFamily="34" charset="0"/>
              </a:rPr>
              <a:t>Networks (10)</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Clinical and Translational Science</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Digital Dentistry Research Network</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e-Oral Health Network </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Evidence-based Dentistry </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Global Oral Health Inequalities Research </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International Network for Orofacial Pain and Related Disorders Methodology (INfORM)</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Minimally Invasive Dentistry Network</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Network for Practice-based Research</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Student Training and Research (STAR)</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Women in Science Network</a:t>
            </a:r>
          </a:p>
        </p:txBody>
      </p:sp>
    </p:spTree>
    <p:extLst>
      <p:ext uri="{BB962C8B-B14F-4D97-AF65-F5344CB8AC3E}">
        <p14:creationId xmlns:p14="http://schemas.microsoft.com/office/powerpoint/2010/main" val="2623487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1333500" y="1460500"/>
            <a:ext cx="9525000" cy="393700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algn="l" fontAlgn="base"/>
            <a:r>
              <a:rPr lang="en-US" sz="2400" dirty="0">
                <a:solidFill>
                  <a:srgbClr val="44546A"/>
                </a:solidFill>
                <a:ea typeface="+mn-ea"/>
              </a:rPr>
              <a:t>AADOCR’s government affairs and advocacy activities include:</a:t>
            </a:r>
            <a:br>
              <a:rPr lang="en-US" sz="2400" dirty="0">
                <a:solidFill>
                  <a:srgbClr val="44546A"/>
                </a:solidFill>
                <a:ea typeface="+mn-ea"/>
              </a:rPr>
            </a:br>
            <a:r>
              <a:rPr lang="en-US" sz="2400" dirty="0">
                <a:solidFill>
                  <a:srgbClr val="44546A"/>
                </a:solidFill>
                <a:ea typeface="+mn-ea"/>
              </a:rPr>
              <a:t> </a:t>
            </a:r>
          </a:p>
          <a:p>
            <a:pPr marL="342900" indent="-342900" algn="l" fontAlgn="base">
              <a:buFont typeface="Arial" panose="020B0604020202020204" pitchFamily="34" charset="0"/>
              <a:buChar char="•"/>
            </a:pPr>
            <a:r>
              <a:rPr lang="en-US" sz="2400" dirty="0">
                <a:solidFill>
                  <a:srgbClr val="44546A"/>
                </a:solidFill>
                <a:ea typeface="+mn-ea"/>
              </a:rPr>
              <a:t>Advancing dental, oral, and craniofacial research and funding among Congress and the administration.</a:t>
            </a:r>
          </a:p>
          <a:p>
            <a:pPr marL="342900" indent="-342900" algn="l" fontAlgn="base">
              <a:buFont typeface="Arial" panose="020B0604020202020204" pitchFamily="34" charset="0"/>
              <a:buChar char="•"/>
            </a:pPr>
            <a:r>
              <a:rPr lang="en-US" sz="2400" dirty="0">
                <a:solidFill>
                  <a:srgbClr val="44546A"/>
                </a:solidFill>
                <a:ea typeface="+mn-ea"/>
              </a:rPr>
              <a:t>Analyzing legislation and regulatory notices and ensures dental, oral and craniofacial research are represented.</a:t>
            </a:r>
          </a:p>
          <a:p>
            <a:pPr marL="342900" indent="-342900" algn="l" fontAlgn="base">
              <a:buFont typeface="Arial" panose="020B0604020202020204" pitchFamily="34" charset="0"/>
              <a:buChar char="•"/>
            </a:pPr>
            <a:r>
              <a:rPr lang="en-US" sz="2400" dirty="0">
                <a:solidFill>
                  <a:srgbClr val="44546A"/>
                </a:solidFill>
                <a:ea typeface="+mn-ea"/>
              </a:rPr>
              <a:t>Engaging AADOCR members in grassroots advocacy efforts.</a:t>
            </a:r>
          </a:p>
          <a:p>
            <a:pPr marL="342900" indent="-342900" algn="l" fontAlgn="base">
              <a:buFont typeface="Arial" panose="020B0604020202020204" pitchFamily="34" charset="0"/>
              <a:buChar char="•"/>
            </a:pPr>
            <a:r>
              <a:rPr lang="en-US" sz="2400" dirty="0">
                <a:solidFill>
                  <a:srgbClr val="44546A"/>
                </a:solidFill>
                <a:ea typeface="+mn-ea"/>
              </a:rPr>
              <a:t>Co-hosting a “Capitol Hill Day” with the Friends of National Institute for Dental and Craniofacial Research to secure funding increases for oral health research agencies.</a:t>
            </a:r>
          </a:p>
          <a:p>
            <a:pPr algn="l" fontAlgn="base"/>
            <a:endParaRPr lang="en-US" sz="2400" b="0" i="0" dirty="0">
              <a:solidFill>
                <a:schemeClr val="tx1"/>
              </a:solidFill>
              <a:effectLst/>
            </a:endParaRPr>
          </a:p>
          <a:p>
            <a:pPr algn="l" fontAlgn="base"/>
            <a:endParaRPr lang="en-US" sz="1400" b="0" i="0" dirty="0">
              <a:solidFill>
                <a:schemeClr val="tx1"/>
              </a:solidFill>
              <a:effectLst/>
            </a:endParaRPr>
          </a:p>
          <a:p>
            <a:pPr marL="0" indent="0" algn="l" fontAlgn="base">
              <a:buNone/>
            </a:pPr>
            <a:endParaRPr lang="en-US" sz="1400" b="0" i="0" dirty="0">
              <a:solidFill>
                <a:schemeClr val="tx1"/>
              </a:solidFill>
              <a:effectLst/>
            </a:endParaRPr>
          </a:p>
          <a:p>
            <a:pPr marL="0" indent="0" algn="l" fontAlgn="base">
              <a:buNone/>
            </a:pPr>
            <a:endParaRPr lang="en-US" sz="1400" b="0" i="0" dirty="0">
              <a:solidFill>
                <a:schemeClr val="tx1"/>
              </a:solidFill>
              <a:effectLst/>
            </a:endParaRPr>
          </a:p>
          <a:p>
            <a:pPr marL="0" indent="0" algn="l" fontAlgn="base">
              <a:buNone/>
            </a:pPr>
            <a:endParaRPr lang="en-US" sz="1400" b="0" i="0" dirty="0">
              <a:solidFill>
                <a:schemeClr val="tx1"/>
              </a:solidFill>
              <a:effectLst/>
            </a:endParaRPr>
          </a:p>
          <a:p>
            <a:pPr marL="0" indent="0" algn="l" fontAlgn="base">
              <a:buNone/>
            </a:pPr>
            <a:endParaRPr lang="en-US" sz="1400" dirty="0">
              <a:solidFill>
                <a:schemeClr val="tx1"/>
              </a:solidFill>
            </a:endParaRPr>
          </a:p>
          <a:p>
            <a:pPr marL="285750" indent="-285750" algn="l" fontAlgn="base">
              <a:buFont typeface="Arial" panose="020B0604020202020204" pitchFamily="34" charset="0"/>
              <a:buChar char="•"/>
            </a:pPr>
            <a:endParaRPr lang="en-US" sz="1400" b="0" i="0" dirty="0">
              <a:solidFill>
                <a:schemeClr val="tx1"/>
              </a:solidFill>
              <a:effectLst/>
            </a:endParaRP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Government Affairs and Advocacy</a:t>
            </a:r>
          </a:p>
        </p:txBody>
      </p:sp>
    </p:spTree>
    <p:extLst>
      <p:ext uri="{BB962C8B-B14F-4D97-AF65-F5344CB8AC3E}">
        <p14:creationId xmlns:p14="http://schemas.microsoft.com/office/powerpoint/2010/main" val="942987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4DEC8-EAC4-9B4D-8D88-43242D9481D5}"/>
              </a:ext>
            </a:extLst>
          </p:cNvPr>
          <p:cNvSpPr>
            <a:spLocks noGrp="1"/>
          </p:cNvSpPr>
          <p:nvPr>
            <p:ph type="title"/>
          </p:nvPr>
        </p:nvSpPr>
        <p:spPr>
          <a:xfrm>
            <a:off x="6273800" y="1150529"/>
            <a:ext cx="5651500" cy="1737543"/>
          </a:xfrm>
        </p:spPr>
        <p:txBody>
          <a:bodyPr/>
          <a:lstStyle/>
          <a:p>
            <a:pPr algn="l"/>
            <a:r>
              <a:rPr lang="en-US" dirty="0"/>
              <a:t>AADOCR Mission</a:t>
            </a:r>
            <a:br>
              <a:rPr lang="en-US" dirty="0"/>
            </a:br>
            <a:br>
              <a:rPr lang="en-US" dirty="0"/>
            </a:br>
            <a:r>
              <a:rPr lang="en-US" altLang="en-US" dirty="0">
                <a:solidFill>
                  <a:schemeClr val="tx2"/>
                </a:solidFill>
                <a:ea typeface="ＭＳ Ｐゴシック" pitchFamily="34" charset="-128"/>
              </a:rPr>
              <a:t>Drive dental, oral, and craniofacial research to advance health and well-being.</a:t>
            </a:r>
            <a:br>
              <a:rPr lang="en-US" dirty="0"/>
            </a:br>
            <a:r>
              <a:rPr lang="en-US" dirty="0"/>
              <a:t> </a:t>
            </a:r>
          </a:p>
        </p:txBody>
      </p:sp>
    </p:spTree>
    <p:extLst>
      <p:ext uri="{BB962C8B-B14F-4D97-AF65-F5344CB8AC3E}">
        <p14:creationId xmlns:p14="http://schemas.microsoft.com/office/powerpoint/2010/main" val="1578733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2930FB-3312-49C8-843B-A34C0DC8379F}"/>
              </a:ext>
            </a:extLst>
          </p:cNvPr>
          <p:cNvSpPr txBox="1">
            <a:spLocks/>
          </p:cNvSpPr>
          <p:nvPr/>
        </p:nvSpPr>
        <p:spPr>
          <a:xfrm>
            <a:off x="728869" y="597570"/>
            <a:ext cx="5116082"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endParaRPr lang="en-US" dirty="0"/>
          </a:p>
        </p:txBody>
      </p:sp>
      <p:sp>
        <p:nvSpPr>
          <p:cNvPr id="11" name="Title 1">
            <a:extLst>
              <a:ext uri="{FF2B5EF4-FFF2-40B4-BE49-F238E27FC236}">
                <a16:creationId xmlns:a16="http://schemas.microsoft.com/office/drawing/2014/main" id="{69FB1CED-B863-484F-A495-34DF9D3BE59E}"/>
              </a:ext>
            </a:extLst>
          </p:cNvPr>
          <p:cNvSpPr txBox="1">
            <a:spLocks/>
          </p:cNvSpPr>
          <p:nvPr/>
        </p:nvSpPr>
        <p:spPr>
          <a:xfrm>
            <a:off x="1024569" y="2126863"/>
            <a:ext cx="10620259" cy="3546824"/>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algn="l" fontAlgn="base"/>
            <a:r>
              <a:rPr lang="en-US" sz="2400" dirty="0">
                <a:solidFill>
                  <a:srgbClr val="44546A"/>
                </a:solidFill>
                <a:ea typeface="+mn-ea"/>
              </a:rPr>
              <a:t>The FNIDCR Patient Advocacy Council is comprised of non-profit organizations who work together to:</a:t>
            </a:r>
            <a:br>
              <a:rPr lang="en-US" sz="2400" dirty="0">
                <a:solidFill>
                  <a:srgbClr val="44546A"/>
                </a:solidFill>
                <a:ea typeface="+mn-ea"/>
              </a:rPr>
            </a:br>
            <a:r>
              <a:rPr lang="en-US" sz="2400" dirty="0">
                <a:solidFill>
                  <a:srgbClr val="44546A"/>
                </a:solidFill>
                <a:ea typeface="+mn-ea"/>
              </a:rPr>
              <a:t> </a:t>
            </a:r>
          </a:p>
          <a:p>
            <a:pPr marL="342900" indent="-342900" algn="l" fontAlgn="base">
              <a:buFont typeface="Arial" panose="020B0604020202020204" pitchFamily="34" charset="0"/>
              <a:buChar char="•"/>
            </a:pPr>
            <a:r>
              <a:rPr lang="en-US" sz="2400" dirty="0">
                <a:solidFill>
                  <a:srgbClr val="44546A"/>
                </a:solidFill>
                <a:ea typeface="+mn-ea"/>
              </a:rPr>
              <a:t>Support oral health research and NIDCR. </a:t>
            </a:r>
          </a:p>
          <a:p>
            <a:pPr marL="342900" indent="-342900" algn="l" fontAlgn="base">
              <a:buFont typeface="Arial" panose="020B0604020202020204" pitchFamily="34" charset="0"/>
              <a:buChar char="•"/>
            </a:pPr>
            <a:r>
              <a:rPr lang="en-US" sz="2400" dirty="0">
                <a:solidFill>
                  <a:srgbClr val="44546A"/>
                </a:solidFill>
                <a:ea typeface="+mn-ea"/>
              </a:rPr>
              <a:t>Transfer oral health research from bench to bedside.</a:t>
            </a:r>
          </a:p>
          <a:p>
            <a:pPr marL="342900" indent="-342900" algn="l" fontAlgn="base">
              <a:buFont typeface="Arial" panose="020B0604020202020204" pitchFamily="34" charset="0"/>
              <a:buChar char="•"/>
            </a:pPr>
            <a:endParaRPr lang="en-US" sz="2400" dirty="0">
              <a:solidFill>
                <a:srgbClr val="44546A"/>
              </a:solidFill>
              <a:ea typeface="+mn-ea"/>
            </a:endParaRPr>
          </a:p>
          <a:p>
            <a:pPr fontAlgn="base"/>
            <a:r>
              <a:rPr lang="en-US" sz="2400" dirty="0">
                <a:solidFill>
                  <a:srgbClr val="44546A"/>
                </a:solidFill>
                <a:latin typeface="Arial" panose="020B0604020202020204" pitchFamily="34" charset="0"/>
                <a:cs typeface="Arial" panose="020B0604020202020204" pitchFamily="34" charset="0"/>
              </a:rPr>
              <a:t>FNIDCR increases efficiency, eliminates duplication of advocacy efforts, provides a stronger voice for patient advocates, and provides greater support to the NIDCR director.</a:t>
            </a:r>
          </a:p>
          <a:p>
            <a:pPr algn="l" fontAlgn="base"/>
            <a:r>
              <a:rPr lang="en-US" sz="2000" dirty="0">
                <a:solidFill>
                  <a:srgbClr val="44546A"/>
                </a:solidFill>
                <a:ea typeface="+mn-ea"/>
              </a:rPr>
              <a:t> </a:t>
            </a:r>
          </a:p>
          <a:p>
            <a:pPr algn="l" fontAlgn="base"/>
            <a:endParaRPr lang="en-US" sz="2000" dirty="0">
              <a:solidFill>
                <a:schemeClr val="tx1"/>
              </a:solidFill>
              <a:ea typeface="+mn-ea"/>
            </a:endParaRPr>
          </a:p>
          <a:p>
            <a:pPr algn="l" fontAlgn="base"/>
            <a:endParaRPr lang="en-US" sz="2000" b="0" i="0" dirty="0">
              <a:solidFill>
                <a:schemeClr val="tx1"/>
              </a:solidFill>
              <a:effectLst/>
            </a:endParaRPr>
          </a:p>
        </p:txBody>
      </p:sp>
      <p:pic>
        <p:nvPicPr>
          <p:cNvPr id="4" name="Picture 3" descr="A blue and black logo&#10;&#10;Description automatically generated">
            <a:extLst>
              <a:ext uri="{FF2B5EF4-FFF2-40B4-BE49-F238E27FC236}">
                <a16:creationId xmlns:a16="http://schemas.microsoft.com/office/drawing/2014/main" id="{62C162EA-D1B0-6EAE-2038-E95FE531D149}"/>
              </a:ext>
            </a:extLst>
          </p:cNvPr>
          <p:cNvPicPr>
            <a:picLocks noChangeAspect="1"/>
          </p:cNvPicPr>
          <p:nvPr/>
        </p:nvPicPr>
        <p:blipFill>
          <a:blip r:embed="rId3"/>
          <a:stretch>
            <a:fillRect/>
          </a:stretch>
        </p:blipFill>
        <p:spPr>
          <a:xfrm>
            <a:off x="666440" y="330445"/>
            <a:ext cx="6182053" cy="1388185"/>
          </a:xfrm>
          <a:prstGeom prst="rect">
            <a:avLst/>
          </a:prstGeom>
        </p:spPr>
      </p:pic>
    </p:spTree>
    <p:extLst>
      <p:ext uri="{BB962C8B-B14F-4D97-AF65-F5344CB8AC3E}">
        <p14:creationId xmlns:p14="http://schemas.microsoft.com/office/powerpoint/2010/main" val="2890810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sz="3600" dirty="0"/>
              <a:t>FNIDCR Patient Advocacy Council </a:t>
            </a:r>
            <a:endParaRPr lang="en-US" dirty="0"/>
          </a:p>
        </p:txBody>
      </p:sp>
      <p:sp>
        <p:nvSpPr>
          <p:cNvPr id="8" name="TextBox 7">
            <a:extLst>
              <a:ext uri="{FF2B5EF4-FFF2-40B4-BE49-F238E27FC236}">
                <a16:creationId xmlns:a16="http://schemas.microsoft.com/office/drawing/2014/main" id="{0DA4B0AC-4BAC-4DDF-8F5E-4628388B5AE1}"/>
              </a:ext>
            </a:extLst>
          </p:cNvPr>
          <p:cNvSpPr txBox="1"/>
          <p:nvPr/>
        </p:nvSpPr>
        <p:spPr>
          <a:xfrm>
            <a:off x="383123" y="1143001"/>
            <a:ext cx="3691973" cy="4278094"/>
          </a:xfrm>
          <a:prstGeom prst="rect">
            <a:avLst/>
          </a:prstGeom>
          <a:noFill/>
        </p:spPr>
        <p:txBody>
          <a:bodyPr wrap="square">
            <a:spAutoFit/>
          </a:bodyPr>
          <a:lstStyle/>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Adenoid Cystic Carcinoma 	Research Foundation</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American Autoimmune Related 	Diseases Association </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American Behcet’s Disease 	Association</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American Chronic Pain Association</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American Cleft Palate-Craniofacial 	Association</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Ameriface</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Association of Maternal &amp; Child 	Health</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CCD Smiles</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Children’s Craniofacial Association</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Ear Community, Inc.</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FACES: The National Craniofacial 	Association</a:t>
            </a:r>
          </a:p>
        </p:txBody>
      </p:sp>
      <p:sp>
        <p:nvSpPr>
          <p:cNvPr id="11" name="TextBox 10">
            <a:extLst>
              <a:ext uri="{FF2B5EF4-FFF2-40B4-BE49-F238E27FC236}">
                <a16:creationId xmlns:a16="http://schemas.microsoft.com/office/drawing/2014/main" id="{165AFED3-14D5-4B04-9835-F9437B00EAB2}"/>
              </a:ext>
            </a:extLst>
          </p:cNvPr>
          <p:cNvSpPr txBox="1"/>
          <p:nvPr/>
        </p:nvSpPr>
        <p:spPr>
          <a:xfrm>
            <a:off x="3990851" y="1143001"/>
            <a:ext cx="3625682" cy="4524315"/>
          </a:xfrm>
          <a:prstGeom prst="rect">
            <a:avLst/>
          </a:prstGeom>
          <a:noFill/>
        </p:spPr>
        <p:txBody>
          <a:bodyPr wrap="square" rtlCol="0">
            <a:spAutoFit/>
          </a:bodyPr>
          <a:lstStyle/>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Fibrous Dysplasia Foundation, Inc.</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Greater Tampa Bay Oral Health Coalition</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HOPE: For Burning Mouth Syndrome</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International Foundation for 	Autoimmune Arthritis</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International Pemphigus &amp; 	Pemphigoid 	Foundation</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Lupus and Allied Diseases 	Association</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Lupus Foundation of America</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Lymphangiomatosis &amp; Gorham’s 	Disease Alliance</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Moebius Syndrome Foundation</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National Foundation for 	Ectodermal Dysplasias</a:t>
            </a:r>
          </a:p>
          <a:p>
            <a:endParaRPr lang="en-US" sz="1600" dirty="0">
              <a:solidFill>
                <a:srgbClr val="44546A"/>
              </a:solidFill>
            </a:endParaRPr>
          </a:p>
        </p:txBody>
      </p:sp>
      <p:sp>
        <p:nvSpPr>
          <p:cNvPr id="12" name="TextBox 11">
            <a:extLst>
              <a:ext uri="{FF2B5EF4-FFF2-40B4-BE49-F238E27FC236}">
                <a16:creationId xmlns:a16="http://schemas.microsoft.com/office/drawing/2014/main" id="{AD1B390B-864E-4A8C-B94F-1332B463B7BA}"/>
              </a:ext>
            </a:extLst>
          </p:cNvPr>
          <p:cNvSpPr txBox="1"/>
          <p:nvPr/>
        </p:nvSpPr>
        <p:spPr>
          <a:xfrm>
            <a:off x="7532287" y="1127762"/>
            <a:ext cx="3860464" cy="4278094"/>
          </a:xfrm>
          <a:prstGeom prst="rect">
            <a:avLst/>
          </a:prstGeom>
          <a:noFill/>
        </p:spPr>
        <p:txBody>
          <a:bodyPr wrap="square">
            <a:spAutoFit/>
          </a:bodyPr>
          <a:lstStyle/>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National Healthy Mothers, Healthy Babies Coalition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Osteogenesis Imperfecta Foundation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Relapsing Polychondritis Awareness 	&amp; Support Foundation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Scleroderma Foundation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Sjögren's Syndrome Foundation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Soft Bones</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Special Olympics</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Support for People with Oral, Head 	and Neck Cancer</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The Facial Paralysis and Bell’s Palsy 	Foundation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The Marfan Foundation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The Oral Cancer Foundation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The TMJ Association, Ltd.</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Wide Smiles</a:t>
            </a:r>
          </a:p>
        </p:txBody>
      </p:sp>
    </p:spTree>
    <p:extLst>
      <p:ext uri="{BB962C8B-B14F-4D97-AF65-F5344CB8AC3E}">
        <p14:creationId xmlns:p14="http://schemas.microsoft.com/office/powerpoint/2010/main" val="3502034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card&#10;&#10;Description automatically generated">
            <a:extLst>
              <a:ext uri="{FF2B5EF4-FFF2-40B4-BE49-F238E27FC236}">
                <a16:creationId xmlns:a16="http://schemas.microsoft.com/office/drawing/2014/main" id="{1FF80D62-AE61-854B-2E4B-2C27FB042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2" y="19130"/>
            <a:ext cx="8899749" cy="2170429"/>
          </a:xfrm>
          <a:prstGeom prst="rect">
            <a:avLst/>
          </a:prstGeom>
        </p:spPr>
      </p:pic>
      <p:sp>
        <p:nvSpPr>
          <p:cNvPr id="3" name="TextBox 2">
            <a:extLst>
              <a:ext uri="{FF2B5EF4-FFF2-40B4-BE49-F238E27FC236}">
                <a16:creationId xmlns:a16="http://schemas.microsoft.com/office/drawing/2014/main" id="{BC6B73D0-47C8-2305-BA80-8DBF66BF8E53}"/>
              </a:ext>
            </a:extLst>
          </p:cNvPr>
          <p:cNvSpPr txBox="1"/>
          <p:nvPr/>
        </p:nvSpPr>
        <p:spPr>
          <a:xfrm>
            <a:off x="3232368" y="2926985"/>
            <a:ext cx="5727273" cy="830997"/>
          </a:xfrm>
          <a:prstGeom prst="rect">
            <a:avLst/>
          </a:prstGeom>
          <a:noFill/>
        </p:spPr>
        <p:txBody>
          <a:bodyPr wrap="none" rtlCol="0">
            <a:spAutoFit/>
          </a:bodyPr>
          <a:lstStyle/>
          <a:p>
            <a:pPr algn="ctr"/>
            <a:r>
              <a:rPr lang="en-US" sz="4800" dirty="0">
                <a:latin typeface="Arial" panose="020B0604020202020204" pitchFamily="34" charset="0"/>
                <a:cs typeface="Arial" panose="020B0604020202020204" pitchFamily="34" charset="0"/>
              </a:rPr>
              <a:t>REGISTER TODAY!</a:t>
            </a:r>
          </a:p>
        </p:txBody>
      </p:sp>
      <p:sp>
        <p:nvSpPr>
          <p:cNvPr id="5" name="TextBox 4">
            <a:extLst>
              <a:ext uri="{FF2B5EF4-FFF2-40B4-BE49-F238E27FC236}">
                <a16:creationId xmlns:a16="http://schemas.microsoft.com/office/drawing/2014/main" id="{5FB248D7-1D8F-B28A-5C25-3292EA0C8066}"/>
              </a:ext>
            </a:extLst>
          </p:cNvPr>
          <p:cNvSpPr txBox="1"/>
          <p:nvPr/>
        </p:nvSpPr>
        <p:spPr>
          <a:xfrm>
            <a:off x="2520609" y="3874047"/>
            <a:ext cx="7511087" cy="523220"/>
          </a:xfrm>
          <a:prstGeom prst="rect">
            <a:avLst/>
          </a:prstGeom>
          <a:noFill/>
        </p:spPr>
        <p:txBody>
          <a:bodyPr wrap="square" rtlCol="0">
            <a:spAutoFit/>
          </a:bodyPr>
          <a:lstStyle/>
          <a:p>
            <a:pPr marR="0" lvl="0">
              <a:spcBef>
                <a:spcPts val="0"/>
              </a:spcBef>
              <a:spcAft>
                <a:spcPts val="0"/>
              </a:spcAft>
            </a:pPr>
            <a:r>
              <a:rPr lang="en-US" sz="2800" dirty="0">
                <a:solidFill>
                  <a:srgbClr val="000000"/>
                </a:solidFill>
                <a:effectLst/>
                <a:latin typeface="Arial" panose="020B0604020202020204" pitchFamily="34" charset="0"/>
                <a:ea typeface="Calibri" panose="020F0502020204030204" pitchFamily="34" charset="0"/>
              </a:rPr>
              <a:t>Pre-registration Deadline: </a:t>
            </a:r>
            <a:r>
              <a:rPr lang="en-US" sz="2800" b="1" dirty="0">
                <a:solidFill>
                  <a:srgbClr val="FF0000"/>
                </a:solidFill>
                <a:effectLst/>
                <a:latin typeface="Arial" panose="020B0604020202020204" pitchFamily="34" charset="0"/>
                <a:ea typeface="Calibri" panose="020F0502020204030204" pitchFamily="34" charset="0"/>
              </a:rPr>
              <a:t>February 1, 2024</a:t>
            </a:r>
            <a:endParaRPr lang="en-US" sz="2800" dirty="0">
              <a:solidFill>
                <a:srgbClr val="FF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07692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CE43885F-385B-1E17-1954-F2A7505BE725}"/>
              </a:ext>
            </a:extLst>
          </p:cNvPr>
          <p:cNvSpPr txBox="1">
            <a:spLocks noChangeArrowheads="1"/>
          </p:cNvSpPr>
          <p:nvPr/>
        </p:nvSpPr>
        <p:spPr bwMode="auto">
          <a:xfrm>
            <a:off x="6523258" y="1321076"/>
            <a:ext cx="4922254" cy="40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dirty="0">
                <a:solidFill>
                  <a:srgbClr val="376092"/>
                </a:solidFill>
                <a:latin typeface="Arial" panose="020B0604020202020204" pitchFamily="34" charset="0"/>
                <a:cs typeface="Arial" panose="020B0604020202020204" pitchFamily="34" charset="0"/>
              </a:rPr>
              <a:t>Important Dates:</a:t>
            </a:r>
            <a:br>
              <a:rPr lang="en-US" dirty="0">
                <a:solidFill>
                  <a:srgbClr val="376092"/>
                </a:solidFill>
                <a:latin typeface="Arial" panose="020B0604020202020204" pitchFamily="34" charset="0"/>
                <a:cs typeface="Arial" panose="020B0604020202020204" pitchFamily="34" charset="0"/>
              </a:rPr>
            </a:br>
            <a:endParaRPr lang="en-US" sz="2000" dirty="0">
              <a:solidFill>
                <a:srgbClr val="376092"/>
              </a:solidFill>
              <a:latin typeface="Arial" panose="020B0604020202020204" pitchFamily="34" charset="0"/>
              <a:cs typeface="Arial" panose="020B0604020202020204" pitchFamily="34" charset="0"/>
            </a:endParaRPr>
          </a:p>
          <a:p>
            <a:pPr marL="0" marR="0" lvl="0" indent="0">
              <a:spcBef>
                <a:spcPts val="0"/>
              </a:spcBef>
              <a:spcAft>
                <a:spcPts val="1200"/>
              </a:spcAft>
              <a:buNone/>
            </a:pPr>
            <a:r>
              <a:rPr lang="en-US" sz="2000" dirty="0">
                <a:solidFill>
                  <a:srgbClr val="00497C"/>
                </a:solidFill>
                <a:effectLst/>
                <a:latin typeface="Arial" panose="020B0604020202020204" pitchFamily="34" charset="0"/>
                <a:ea typeface="Calibri" panose="020F0502020204030204" pitchFamily="34" charset="0"/>
                <a:cs typeface="Arial" panose="020B0604020202020204" pitchFamily="34" charset="0"/>
              </a:rPr>
              <a:t>Meeting Room Request Deadline </a:t>
            </a:r>
            <a:br>
              <a:rPr lang="en-US" sz="2000" dirty="0">
                <a:solidFill>
                  <a:srgbClr val="00497C"/>
                </a:solidFill>
                <a:effectLst/>
                <a:latin typeface="Arial" panose="020B0604020202020204" pitchFamily="34" charset="0"/>
                <a:ea typeface="Calibri" panose="020F0502020204030204" pitchFamily="34" charset="0"/>
                <a:cs typeface="Arial" panose="020B0604020202020204" pitchFamily="34" charset="0"/>
              </a:rPr>
            </a:br>
            <a:r>
              <a:rPr lang="en-US" sz="2000" b="1" dirty="0">
                <a:solidFill>
                  <a:srgbClr val="00497C"/>
                </a:solidFill>
                <a:effectLst/>
                <a:latin typeface="Arial" panose="020B0604020202020204" pitchFamily="34" charset="0"/>
                <a:ea typeface="Calibri" panose="020F0502020204030204" pitchFamily="34" charset="0"/>
                <a:cs typeface="Arial" panose="020B0604020202020204" pitchFamily="34" charset="0"/>
              </a:rPr>
              <a:t>December 1, 2023</a:t>
            </a:r>
            <a:endParaRPr lang="en-US" sz="2000" dirty="0">
              <a:solidFill>
                <a:srgbClr val="00497C"/>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spcAft>
                <a:spcPts val="1200"/>
              </a:spcAft>
              <a:buNone/>
            </a:pPr>
            <a:r>
              <a:rPr lang="en-US" sz="2000" dirty="0">
                <a:solidFill>
                  <a:srgbClr val="00497C"/>
                </a:solidFill>
                <a:effectLst/>
                <a:latin typeface="Arial" panose="020B0604020202020204" pitchFamily="34" charset="0"/>
                <a:ea typeface="Calibri" panose="020F0502020204030204" pitchFamily="34" charset="0"/>
                <a:cs typeface="Arial" panose="020B0604020202020204" pitchFamily="34" charset="0"/>
              </a:rPr>
              <a:t>Presenter Pre-registration Deadline </a:t>
            </a:r>
            <a:br>
              <a:rPr lang="en-US" sz="2000" dirty="0">
                <a:solidFill>
                  <a:srgbClr val="00497C"/>
                </a:solidFill>
                <a:effectLst/>
                <a:latin typeface="Arial" panose="020B0604020202020204" pitchFamily="34" charset="0"/>
                <a:ea typeface="Calibri" panose="020F0502020204030204" pitchFamily="34" charset="0"/>
                <a:cs typeface="Arial" panose="020B0604020202020204" pitchFamily="34" charset="0"/>
              </a:rPr>
            </a:br>
            <a:r>
              <a:rPr lang="en-US" sz="2000" b="1" dirty="0">
                <a:solidFill>
                  <a:srgbClr val="00497C"/>
                </a:solidFill>
                <a:effectLst/>
                <a:latin typeface="Arial" panose="020B0604020202020204" pitchFamily="34" charset="0"/>
                <a:ea typeface="Calibri" panose="020F0502020204030204" pitchFamily="34" charset="0"/>
                <a:cs typeface="Arial" panose="020B0604020202020204" pitchFamily="34" charset="0"/>
              </a:rPr>
              <a:t>January 11, 2024</a:t>
            </a:r>
            <a:endParaRPr lang="en-US" sz="2000" dirty="0">
              <a:solidFill>
                <a:srgbClr val="00497C"/>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spcAft>
                <a:spcPts val="1200"/>
              </a:spcAft>
              <a:buNone/>
            </a:pPr>
            <a:r>
              <a:rPr lang="en-US" sz="2000" dirty="0">
                <a:solidFill>
                  <a:srgbClr val="00497C"/>
                </a:solidFill>
                <a:latin typeface="Arial" panose="020B0604020202020204" pitchFamily="34" charset="0"/>
                <a:ea typeface="Calibri" panose="020F0502020204030204" pitchFamily="34" charset="0"/>
                <a:cs typeface="Arial" panose="020B0604020202020204" pitchFamily="34" charset="0"/>
              </a:rPr>
              <a:t>Non-presenter Pre-registration Deadline </a:t>
            </a:r>
            <a:br>
              <a:rPr lang="en-US" sz="2000" dirty="0">
                <a:solidFill>
                  <a:srgbClr val="00497C"/>
                </a:solidFill>
                <a:latin typeface="Arial" panose="020B0604020202020204" pitchFamily="34" charset="0"/>
                <a:ea typeface="Calibri" panose="020F0502020204030204" pitchFamily="34" charset="0"/>
                <a:cs typeface="Arial" panose="020B0604020202020204" pitchFamily="34" charset="0"/>
              </a:rPr>
            </a:br>
            <a:r>
              <a:rPr lang="en-US" sz="2000" b="1" dirty="0">
                <a:solidFill>
                  <a:srgbClr val="00497C"/>
                </a:solidFill>
                <a:latin typeface="Arial" panose="020B0604020202020204" pitchFamily="34" charset="0"/>
                <a:ea typeface="Calibri" panose="020F0502020204030204" pitchFamily="34" charset="0"/>
                <a:cs typeface="Arial" panose="020B0604020202020204" pitchFamily="34" charset="0"/>
              </a:rPr>
              <a:t>February 1, 2024</a:t>
            </a:r>
            <a:endParaRPr lang="en-US" sz="2800" dirty="0">
              <a:solidFill>
                <a:srgbClr val="376092"/>
              </a:solidFill>
              <a:latin typeface="Arial" panose="020B0604020202020204" pitchFamily="34" charset="0"/>
              <a:cs typeface="Arial" panose="020B0604020202020204" pitchFamily="34" charset="0"/>
            </a:endParaRPr>
          </a:p>
        </p:txBody>
      </p:sp>
      <p:pic>
        <p:nvPicPr>
          <p:cNvPr id="6" name="Picture 5" descr="A close-up of a logo&#10;&#10;Description automatically generated">
            <a:extLst>
              <a:ext uri="{FF2B5EF4-FFF2-40B4-BE49-F238E27FC236}">
                <a16:creationId xmlns:a16="http://schemas.microsoft.com/office/drawing/2014/main" id="{0315E3F7-669A-7037-A197-77AA9FFCD67F}"/>
              </a:ext>
            </a:extLst>
          </p:cNvPr>
          <p:cNvPicPr>
            <a:picLocks noChangeAspect="1"/>
          </p:cNvPicPr>
          <p:nvPr/>
        </p:nvPicPr>
        <p:blipFill>
          <a:blip r:embed="rId3"/>
          <a:stretch>
            <a:fillRect/>
          </a:stretch>
        </p:blipFill>
        <p:spPr>
          <a:xfrm>
            <a:off x="453472" y="2144107"/>
            <a:ext cx="5314231" cy="1885912"/>
          </a:xfrm>
          <a:prstGeom prst="rect">
            <a:avLst/>
          </a:prstGeom>
        </p:spPr>
      </p:pic>
    </p:spTree>
    <p:extLst>
      <p:ext uri="{BB962C8B-B14F-4D97-AF65-F5344CB8AC3E}">
        <p14:creationId xmlns:p14="http://schemas.microsoft.com/office/powerpoint/2010/main" val="1778196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Follow AADOCR on Social Media!  </a:t>
            </a:r>
          </a:p>
        </p:txBody>
      </p:sp>
      <p:pic>
        <p:nvPicPr>
          <p:cNvPr id="6" name="Picture 5">
            <a:extLst>
              <a:ext uri="{FF2B5EF4-FFF2-40B4-BE49-F238E27FC236}">
                <a16:creationId xmlns:a16="http://schemas.microsoft.com/office/drawing/2014/main" id="{1264A6AB-BD40-4C2D-AE35-0D23BBDE9A4E}"/>
              </a:ext>
            </a:extLst>
          </p:cNvPr>
          <p:cNvPicPr>
            <a:picLocks noChangeAspect="1"/>
          </p:cNvPicPr>
          <p:nvPr/>
        </p:nvPicPr>
        <p:blipFill rotWithShape="1">
          <a:blip r:embed="rId3"/>
          <a:srcRect r="78411"/>
          <a:stretch/>
        </p:blipFill>
        <p:spPr>
          <a:xfrm>
            <a:off x="2231958" y="3354383"/>
            <a:ext cx="905424" cy="1021135"/>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42E04B4B-9E23-4917-896D-F1FEFD2B93D4}"/>
              </a:ext>
            </a:extLst>
          </p:cNvPr>
          <p:cNvPicPr>
            <a:picLocks noChangeAspect="1"/>
          </p:cNvPicPr>
          <p:nvPr/>
        </p:nvPicPr>
        <p:blipFill rotWithShape="1">
          <a:blip r:embed="rId4"/>
          <a:srcRect r="63756"/>
          <a:stretch/>
        </p:blipFill>
        <p:spPr>
          <a:xfrm>
            <a:off x="6096000" y="1929491"/>
            <a:ext cx="984869" cy="99635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CBB54965-4892-44EE-A089-2CCFB053BDEE}"/>
              </a:ext>
            </a:extLst>
          </p:cNvPr>
          <p:cNvPicPr>
            <a:picLocks noChangeAspect="1"/>
          </p:cNvPicPr>
          <p:nvPr/>
        </p:nvPicPr>
        <p:blipFill rotWithShape="1">
          <a:blip r:embed="rId5"/>
          <a:srcRect r="62300"/>
          <a:stretch/>
        </p:blipFill>
        <p:spPr>
          <a:xfrm>
            <a:off x="6134334" y="3365020"/>
            <a:ext cx="921189" cy="1021135"/>
          </a:xfrm>
          <a:prstGeom prst="rect">
            <a:avLst/>
          </a:prstGeom>
        </p:spPr>
      </p:pic>
      <p:sp>
        <p:nvSpPr>
          <p:cNvPr id="18" name="TextBox 17">
            <a:extLst>
              <a:ext uri="{FF2B5EF4-FFF2-40B4-BE49-F238E27FC236}">
                <a16:creationId xmlns:a16="http://schemas.microsoft.com/office/drawing/2014/main" id="{594ABF50-B28B-4671-9706-F307A1C3B902}"/>
              </a:ext>
            </a:extLst>
          </p:cNvPr>
          <p:cNvSpPr txBox="1"/>
          <p:nvPr/>
        </p:nvSpPr>
        <p:spPr>
          <a:xfrm>
            <a:off x="3137382" y="2115266"/>
            <a:ext cx="2822713" cy="646331"/>
          </a:xfrm>
          <a:prstGeom prst="rect">
            <a:avLst/>
          </a:prstGeom>
          <a:noFill/>
        </p:spPr>
        <p:txBody>
          <a:bodyPr wrap="square" rtlCol="0">
            <a:spAutoFit/>
          </a:bodyPr>
          <a:lstStyle/>
          <a:p>
            <a:r>
              <a:rPr lang="en-US" sz="3600" dirty="0">
                <a:solidFill>
                  <a:srgbClr val="8D1738"/>
                </a:solidFill>
              </a:rPr>
              <a:t>@AADOCR</a:t>
            </a:r>
          </a:p>
        </p:txBody>
      </p:sp>
      <p:sp>
        <p:nvSpPr>
          <p:cNvPr id="19" name="TextBox 18">
            <a:extLst>
              <a:ext uri="{FF2B5EF4-FFF2-40B4-BE49-F238E27FC236}">
                <a16:creationId xmlns:a16="http://schemas.microsoft.com/office/drawing/2014/main" id="{8D71AFA6-7F54-43D8-9D43-E431B94D18B5}"/>
              </a:ext>
            </a:extLst>
          </p:cNvPr>
          <p:cNvSpPr txBox="1"/>
          <p:nvPr/>
        </p:nvSpPr>
        <p:spPr>
          <a:xfrm>
            <a:off x="7072087" y="2083331"/>
            <a:ext cx="2822713" cy="646331"/>
          </a:xfrm>
          <a:prstGeom prst="rect">
            <a:avLst/>
          </a:prstGeom>
          <a:noFill/>
        </p:spPr>
        <p:txBody>
          <a:bodyPr wrap="square" rtlCol="0">
            <a:spAutoFit/>
          </a:bodyPr>
          <a:lstStyle/>
          <a:p>
            <a:r>
              <a:rPr lang="en-US" sz="3600" dirty="0">
                <a:solidFill>
                  <a:srgbClr val="8D1738"/>
                </a:solidFill>
              </a:rPr>
              <a:t>@AADOCR</a:t>
            </a:r>
          </a:p>
        </p:txBody>
      </p:sp>
      <p:sp>
        <p:nvSpPr>
          <p:cNvPr id="20" name="TextBox 19">
            <a:extLst>
              <a:ext uri="{FF2B5EF4-FFF2-40B4-BE49-F238E27FC236}">
                <a16:creationId xmlns:a16="http://schemas.microsoft.com/office/drawing/2014/main" id="{91D033E9-924A-49C9-88FF-6CEFEAA598EE}"/>
              </a:ext>
            </a:extLst>
          </p:cNvPr>
          <p:cNvSpPr txBox="1"/>
          <p:nvPr/>
        </p:nvSpPr>
        <p:spPr>
          <a:xfrm>
            <a:off x="7170964" y="3554249"/>
            <a:ext cx="2822713" cy="646331"/>
          </a:xfrm>
          <a:prstGeom prst="rect">
            <a:avLst/>
          </a:prstGeom>
          <a:noFill/>
        </p:spPr>
        <p:txBody>
          <a:bodyPr wrap="square" rtlCol="0">
            <a:spAutoFit/>
          </a:bodyPr>
          <a:lstStyle/>
          <a:p>
            <a:r>
              <a:rPr lang="en-US" sz="3600" dirty="0">
                <a:solidFill>
                  <a:srgbClr val="8D1738"/>
                </a:solidFill>
              </a:rPr>
              <a:t>AADOCR</a:t>
            </a:r>
          </a:p>
        </p:txBody>
      </p:sp>
      <p:sp>
        <p:nvSpPr>
          <p:cNvPr id="13" name="TextBox 12">
            <a:extLst>
              <a:ext uri="{FF2B5EF4-FFF2-40B4-BE49-F238E27FC236}">
                <a16:creationId xmlns:a16="http://schemas.microsoft.com/office/drawing/2014/main" id="{B1B2C058-8640-4824-A815-89960B540CCF}"/>
              </a:ext>
            </a:extLst>
          </p:cNvPr>
          <p:cNvSpPr txBox="1"/>
          <p:nvPr/>
        </p:nvSpPr>
        <p:spPr>
          <a:xfrm>
            <a:off x="3219772" y="3594151"/>
            <a:ext cx="1899367" cy="584775"/>
          </a:xfrm>
          <a:prstGeom prst="rect">
            <a:avLst/>
          </a:prstGeom>
          <a:noFill/>
        </p:spPr>
        <p:txBody>
          <a:bodyPr wrap="square" rtlCol="0">
            <a:spAutoFit/>
          </a:bodyPr>
          <a:lstStyle/>
          <a:p>
            <a:r>
              <a:rPr lang="en-US" sz="3200" dirty="0">
                <a:solidFill>
                  <a:srgbClr val="8D1738"/>
                </a:solidFill>
              </a:rPr>
              <a:t>AADOCR</a:t>
            </a:r>
          </a:p>
        </p:txBody>
      </p:sp>
      <p:pic>
        <p:nvPicPr>
          <p:cNvPr id="4" name="Picture 3" descr="A red x symbol on a white background&#10;&#10;Description automatically generated">
            <a:extLst>
              <a:ext uri="{FF2B5EF4-FFF2-40B4-BE49-F238E27FC236}">
                <a16:creationId xmlns:a16="http://schemas.microsoft.com/office/drawing/2014/main" id="{7A15DE87-7048-5B5E-7363-7DFB49557595}"/>
              </a:ext>
            </a:extLst>
          </p:cNvPr>
          <p:cNvPicPr>
            <a:picLocks noChangeAspect="1"/>
          </p:cNvPicPr>
          <p:nvPr/>
        </p:nvPicPr>
        <p:blipFill>
          <a:blip r:embed="rId6"/>
          <a:stretch>
            <a:fillRect/>
          </a:stretch>
        </p:blipFill>
        <p:spPr>
          <a:xfrm>
            <a:off x="2282744" y="2124393"/>
            <a:ext cx="787108" cy="703930"/>
          </a:xfrm>
          <a:prstGeom prst="rect">
            <a:avLst/>
          </a:prstGeom>
        </p:spPr>
      </p:pic>
    </p:spTree>
    <p:extLst>
      <p:ext uri="{BB962C8B-B14F-4D97-AF65-F5344CB8AC3E}">
        <p14:creationId xmlns:p14="http://schemas.microsoft.com/office/powerpoint/2010/main" val="4055251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1062038" y="2198863"/>
            <a:ext cx="10520362" cy="2004837"/>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342900" indent="-342900" algn="l" fontAlgn="base">
              <a:buFont typeface="Arial" panose="020B0604020202020204" pitchFamily="34" charset="0"/>
              <a:buChar char="•"/>
            </a:pPr>
            <a:r>
              <a:rPr lang="en-US" sz="2800" dirty="0">
                <a:solidFill>
                  <a:schemeClr val="tx1"/>
                </a:solidFill>
                <a:ea typeface="+mn-ea"/>
              </a:rPr>
              <a:t>Visit www.iadr.org and www.aadocr.org for more information. </a:t>
            </a:r>
          </a:p>
          <a:p>
            <a:pPr marL="342900" indent="-342900" algn="l" fontAlgn="base">
              <a:buFont typeface="Arial" panose="020B0604020202020204" pitchFamily="34" charset="0"/>
              <a:buChar char="•"/>
            </a:pPr>
            <a:r>
              <a:rPr lang="en-US" sz="2800" dirty="0">
                <a:solidFill>
                  <a:schemeClr val="tx1"/>
                </a:solidFill>
                <a:ea typeface="+mn-ea"/>
              </a:rPr>
              <a:t>Questions about IADR/AADOCR membership, journals or meetings may be directed to research@aadocr.org or 1.703.548.0066.</a:t>
            </a:r>
          </a:p>
          <a:p>
            <a:pPr marL="0" indent="0" algn="l" fontAlgn="base">
              <a:buNone/>
            </a:pPr>
            <a:endParaRPr lang="en-US" sz="2300" b="0" i="0" dirty="0">
              <a:solidFill>
                <a:schemeClr val="tx1"/>
              </a:solidFill>
              <a:effectLst/>
            </a:endParaRPr>
          </a:p>
          <a:p>
            <a:pPr marL="0" indent="0" algn="l" fontAlgn="base">
              <a:buNone/>
            </a:pPr>
            <a:endParaRPr lang="en-US" sz="2300" b="0" i="0" dirty="0">
              <a:solidFill>
                <a:schemeClr val="tx1"/>
              </a:solidFill>
              <a:effectLst/>
            </a:endParaRPr>
          </a:p>
          <a:p>
            <a:pPr marL="0" indent="0" algn="l" fontAlgn="base">
              <a:buNone/>
            </a:pPr>
            <a:endParaRPr lang="en-US" sz="2300" b="0" i="0" dirty="0">
              <a:solidFill>
                <a:schemeClr val="tx1"/>
              </a:solidFill>
              <a:effectLst/>
            </a:endParaRPr>
          </a:p>
          <a:p>
            <a:pPr marL="0" indent="0" algn="l" fontAlgn="base">
              <a:buNone/>
            </a:pPr>
            <a:endParaRPr lang="en-US" sz="2300" dirty="0">
              <a:solidFill>
                <a:schemeClr val="tx1"/>
              </a:solidFill>
            </a:endParaRPr>
          </a:p>
          <a:p>
            <a:pPr marL="285750" indent="-285750" algn="l" fontAlgn="base">
              <a:buFont typeface="Arial" panose="020B0604020202020204" pitchFamily="34" charset="0"/>
              <a:buChar char="•"/>
            </a:pPr>
            <a:endParaRPr lang="en-US" sz="2300" b="0" i="0" dirty="0">
              <a:solidFill>
                <a:schemeClr val="tx1"/>
              </a:solidFill>
              <a:effectLst/>
            </a:endParaRP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Contact Us</a:t>
            </a:r>
          </a:p>
        </p:txBody>
      </p:sp>
    </p:spTree>
    <p:extLst>
      <p:ext uri="{BB962C8B-B14F-4D97-AF65-F5344CB8AC3E}">
        <p14:creationId xmlns:p14="http://schemas.microsoft.com/office/powerpoint/2010/main" val="2896180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4DEC8-EAC4-9B4D-8D88-43242D9481D5}"/>
              </a:ext>
            </a:extLst>
          </p:cNvPr>
          <p:cNvSpPr>
            <a:spLocks noGrp="1"/>
          </p:cNvSpPr>
          <p:nvPr>
            <p:ph type="title"/>
          </p:nvPr>
        </p:nvSpPr>
        <p:spPr>
          <a:xfrm>
            <a:off x="6096000" y="1252129"/>
            <a:ext cx="6017260" cy="1737543"/>
          </a:xfrm>
        </p:spPr>
        <p:txBody>
          <a:bodyPr/>
          <a:lstStyle/>
          <a:p>
            <a:pPr algn="l"/>
            <a:r>
              <a:rPr lang="en-US" dirty="0"/>
              <a:t>AADOCR Vision</a:t>
            </a:r>
            <a:br>
              <a:rPr lang="en-US" dirty="0"/>
            </a:br>
            <a:br>
              <a:rPr lang="en-US" dirty="0"/>
            </a:br>
            <a:r>
              <a:rPr lang="en-US" altLang="en-US" sz="3550" dirty="0">
                <a:solidFill>
                  <a:schemeClr val="tx2"/>
                </a:solidFill>
                <a:ea typeface="ＭＳ Ｐゴシック" pitchFamily="34" charset="-128"/>
              </a:rPr>
              <a:t>Oral health through discovery and dissemination.</a:t>
            </a:r>
            <a:r>
              <a:rPr lang="en-US" sz="3550" dirty="0"/>
              <a:t> </a:t>
            </a:r>
          </a:p>
        </p:txBody>
      </p:sp>
    </p:spTree>
    <p:extLst>
      <p:ext uri="{BB962C8B-B14F-4D97-AF65-F5344CB8AC3E}">
        <p14:creationId xmlns:p14="http://schemas.microsoft.com/office/powerpoint/2010/main" val="2097415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9734089-B632-41BC-9C05-3B18BA53A6A1}"/>
              </a:ext>
            </a:extLst>
          </p:cNvPr>
          <p:cNvSpPr txBox="1"/>
          <p:nvPr/>
        </p:nvSpPr>
        <p:spPr>
          <a:xfrm>
            <a:off x="1024270" y="867289"/>
            <a:ext cx="10143460" cy="4678204"/>
          </a:xfrm>
          <a:prstGeom prst="rect">
            <a:avLst/>
          </a:prstGeom>
          <a:noFill/>
        </p:spPr>
        <p:txBody>
          <a:bodyPr wrap="square">
            <a:spAutoFit/>
          </a:bodyPr>
          <a:lstStyle/>
          <a:p>
            <a:pPr marL="0" indent="0" algn="ctr">
              <a:buNone/>
              <a:defRPr/>
            </a:pPr>
            <a:r>
              <a:rPr lang="en-US" altLang="en-US" sz="3600" dirty="0">
                <a:solidFill>
                  <a:srgbClr val="44546A"/>
                </a:solidFill>
                <a:latin typeface="Arial" panose="020B0604020202020204" pitchFamily="34" charset="0"/>
                <a:ea typeface="ＭＳ Ｐゴシック" pitchFamily="34" charset="-128"/>
                <a:cs typeface="Arial" panose="020B0604020202020204" pitchFamily="34" charset="0"/>
              </a:rPr>
              <a:t>IADR Values</a:t>
            </a:r>
          </a:p>
          <a:p>
            <a:pPr marL="0" indent="0" algn="ctr">
              <a:spcBef>
                <a:spcPts val="0"/>
              </a:spcBef>
              <a:buNone/>
              <a:defRPr/>
            </a:pPr>
            <a:endParaRPr lang="en-US" altLang="en-US" sz="1800" dirty="0">
              <a:solidFill>
                <a:srgbClr val="44546A"/>
              </a:solidFill>
              <a:latin typeface="Arial" panose="020B0604020202020204" pitchFamily="34" charset="0"/>
              <a:cs typeface="Arial" panose="020B0604020202020204" pitchFamily="34" charset="0"/>
            </a:endParaRPr>
          </a:p>
          <a:p>
            <a:pPr marL="0" indent="0">
              <a:spcBef>
                <a:spcPts val="0"/>
              </a:spcBef>
              <a:buNone/>
              <a:defRPr/>
            </a:pPr>
            <a:r>
              <a:rPr lang="en-US" altLang="en-US" sz="2000" b="1" dirty="0">
                <a:solidFill>
                  <a:srgbClr val="44546A"/>
                </a:solidFill>
                <a:latin typeface="Arial" panose="020B0604020202020204" pitchFamily="34" charset="0"/>
                <a:ea typeface="ＭＳ Ｐゴシック" pitchFamily="34" charset="-128"/>
                <a:cs typeface="Arial" panose="020B0604020202020204" pitchFamily="34" charset="0"/>
              </a:rPr>
              <a:t>Scientific Excellence</a:t>
            </a:r>
            <a:r>
              <a:rPr lang="en-US" altLang="en-US" sz="2000" dirty="0">
                <a:solidFill>
                  <a:srgbClr val="44546A"/>
                </a:solidFill>
                <a:latin typeface="Arial" panose="020B0604020202020204" pitchFamily="34" charset="0"/>
                <a:ea typeface="ＭＳ Ｐゴシック" pitchFamily="34" charset="-128"/>
                <a:cs typeface="Arial" panose="020B0604020202020204" pitchFamily="34" charset="0"/>
              </a:rPr>
              <a:t>: IADR values science conducted at the highest possible levels of rigor, innovation and ethics, across disciplines, from discovery science to clinical implementation to global population health.</a:t>
            </a:r>
          </a:p>
          <a:p>
            <a:pPr marL="0" indent="0">
              <a:spcBef>
                <a:spcPts val="0"/>
              </a:spcBef>
              <a:buNone/>
              <a:defRPr/>
            </a:pPr>
            <a:endParaRPr lang="en-US" altLang="en-US" sz="2000" b="1" dirty="0">
              <a:solidFill>
                <a:srgbClr val="44546A"/>
              </a:solidFill>
              <a:latin typeface="Arial" panose="020B0604020202020204" pitchFamily="34" charset="0"/>
              <a:ea typeface="ＭＳ Ｐゴシック" pitchFamily="34" charset="-128"/>
              <a:cs typeface="Arial" panose="020B0604020202020204" pitchFamily="34" charset="0"/>
            </a:endParaRPr>
          </a:p>
          <a:p>
            <a:pPr marL="0" indent="0">
              <a:spcBef>
                <a:spcPts val="0"/>
              </a:spcBef>
              <a:buNone/>
              <a:defRPr/>
            </a:pPr>
            <a:r>
              <a:rPr lang="en-US" altLang="en-US" sz="2000" b="1" dirty="0">
                <a:solidFill>
                  <a:srgbClr val="44546A"/>
                </a:solidFill>
                <a:latin typeface="Arial" panose="020B0604020202020204" pitchFamily="34" charset="0"/>
                <a:ea typeface="ＭＳ Ｐゴシック" pitchFamily="34" charset="-128"/>
                <a:cs typeface="Arial" panose="020B0604020202020204" pitchFamily="34" charset="0"/>
              </a:rPr>
              <a:t>Social Responsibility</a:t>
            </a:r>
            <a:r>
              <a:rPr lang="en-US" altLang="en-US" sz="2000" dirty="0">
                <a:solidFill>
                  <a:srgbClr val="44546A"/>
                </a:solidFill>
                <a:latin typeface="Arial" panose="020B0604020202020204" pitchFamily="34" charset="0"/>
                <a:ea typeface="ＭＳ Ｐゴシック" pitchFamily="34" charset="-128"/>
                <a:cs typeface="Arial" panose="020B0604020202020204" pitchFamily="34" charset="0"/>
              </a:rPr>
              <a:t>: IADR values the pursuit of science to improve health and well-being for all people, to reduce health inequalities and inequities, and proactively takes actions and positions to improve health.</a:t>
            </a:r>
          </a:p>
          <a:p>
            <a:pPr marL="0" indent="0">
              <a:spcBef>
                <a:spcPts val="0"/>
              </a:spcBef>
              <a:buNone/>
              <a:defRPr/>
            </a:pPr>
            <a:endParaRPr lang="en-US" altLang="en-US" sz="2000" dirty="0">
              <a:solidFill>
                <a:srgbClr val="44546A"/>
              </a:solidFill>
              <a:latin typeface="Arial" panose="020B0604020202020204" pitchFamily="34" charset="0"/>
              <a:ea typeface="ＭＳ Ｐゴシック" pitchFamily="34" charset="-128"/>
              <a:cs typeface="Arial" panose="020B0604020202020204" pitchFamily="34" charset="0"/>
            </a:endParaRPr>
          </a:p>
          <a:p>
            <a:pPr marL="0" indent="0">
              <a:spcBef>
                <a:spcPts val="0"/>
              </a:spcBef>
              <a:buNone/>
              <a:defRPr/>
            </a:pPr>
            <a:r>
              <a:rPr lang="en-US" altLang="en-US" sz="2000" b="1" dirty="0">
                <a:solidFill>
                  <a:srgbClr val="44546A"/>
                </a:solidFill>
                <a:latin typeface="Arial" panose="020B0604020202020204" pitchFamily="34" charset="0"/>
                <a:ea typeface="ＭＳ Ｐゴシック" pitchFamily="34" charset="-128"/>
                <a:cs typeface="Arial" panose="020B0604020202020204" pitchFamily="34" charset="0"/>
              </a:rPr>
              <a:t>Scientific Community</a:t>
            </a:r>
            <a:r>
              <a:rPr lang="en-US" altLang="en-US" sz="2000" dirty="0">
                <a:solidFill>
                  <a:srgbClr val="44546A"/>
                </a:solidFill>
                <a:latin typeface="Arial" panose="020B0604020202020204" pitchFamily="34" charset="0"/>
                <a:ea typeface="ＭＳ Ｐゴシック" pitchFamily="34" charset="-128"/>
                <a:cs typeface="Arial" panose="020B0604020202020204" pitchFamily="34" charset="0"/>
              </a:rPr>
              <a:t>: IADR values a diverse and inclusive scientific workforce, promotes work-life balance, and supports educational activities and mentoring networks to develop the next generation of scientists.</a:t>
            </a:r>
          </a:p>
          <a:p>
            <a:pPr marL="0" indent="0" algn="ctr">
              <a:spcAft>
                <a:spcPts val="1200"/>
              </a:spcAft>
              <a:buNone/>
              <a:defRPr/>
            </a:pPr>
            <a:endParaRPr lang="en-US" altLang="en-US" sz="2400" dirty="0">
              <a:solidFill>
                <a:srgbClr val="4454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802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AFBB-1C0E-F546-8A47-6AA7DA0AA4B4}"/>
              </a:ext>
            </a:extLst>
          </p:cNvPr>
          <p:cNvSpPr>
            <a:spLocks noGrp="1"/>
          </p:cNvSpPr>
          <p:nvPr>
            <p:ph type="title"/>
          </p:nvPr>
        </p:nvSpPr>
        <p:spPr>
          <a:xfrm>
            <a:off x="609600" y="274638"/>
            <a:ext cx="10972800" cy="703930"/>
          </a:xfrm>
        </p:spPr>
        <p:txBody>
          <a:bodyPr/>
          <a:lstStyle/>
          <a:p>
            <a:r>
              <a:rPr lang="en-US" dirty="0"/>
              <a:t>AADOCR Board of Directors</a:t>
            </a:r>
          </a:p>
        </p:txBody>
      </p:sp>
      <p:sp>
        <p:nvSpPr>
          <p:cNvPr id="3" name="Content Placeholder 2">
            <a:extLst>
              <a:ext uri="{FF2B5EF4-FFF2-40B4-BE49-F238E27FC236}">
                <a16:creationId xmlns:a16="http://schemas.microsoft.com/office/drawing/2014/main" id="{480506C9-1C47-0249-B2D0-FABBC865CC9B}"/>
              </a:ext>
            </a:extLst>
          </p:cNvPr>
          <p:cNvSpPr>
            <a:spLocks noGrp="1"/>
          </p:cNvSpPr>
          <p:nvPr>
            <p:ph sz="half" idx="1"/>
          </p:nvPr>
        </p:nvSpPr>
        <p:spPr>
          <a:xfrm>
            <a:off x="157020" y="1130136"/>
            <a:ext cx="5820608" cy="4629257"/>
          </a:xfrm>
        </p:spPr>
        <p:txBody>
          <a:bodyPr/>
          <a:lstStyle/>
          <a:p>
            <a:pPr marL="457200" lvl="1" indent="0">
              <a:spcBef>
                <a:spcPts val="0"/>
              </a:spcBef>
              <a:buNone/>
            </a:pPr>
            <a:r>
              <a:rPr lang="en-US" sz="1600" b="1" dirty="0">
                <a:solidFill>
                  <a:srgbClr val="44546A"/>
                </a:solidFill>
              </a:rPr>
              <a:t>President</a:t>
            </a:r>
            <a:br>
              <a:rPr lang="en-US" sz="1600" dirty="0">
                <a:solidFill>
                  <a:srgbClr val="44546A"/>
                </a:solidFill>
              </a:rPr>
            </a:br>
            <a:r>
              <a:rPr lang="en-US" sz="1600" dirty="0">
                <a:solidFill>
                  <a:srgbClr val="44546A"/>
                </a:solidFill>
              </a:rPr>
              <a:t>Alexandre Vieira, University of Pittsburgh, PA</a:t>
            </a:r>
          </a:p>
          <a:p>
            <a:pPr marL="457200" lvl="1" indent="0">
              <a:spcBef>
                <a:spcPts val="0"/>
              </a:spcBef>
              <a:buNone/>
            </a:pPr>
            <a:endParaRPr lang="en-US" sz="700" dirty="0">
              <a:solidFill>
                <a:srgbClr val="44546A"/>
              </a:solidFill>
            </a:endParaRPr>
          </a:p>
          <a:p>
            <a:pPr marL="457200" lvl="1" indent="0">
              <a:spcBef>
                <a:spcPts val="0"/>
              </a:spcBef>
              <a:buNone/>
            </a:pPr>
            <a:r>
              <a:rPr lang="en-US" sz="1600" b="1" dirty="0">
                <a:solidFill>
                  <a:srgbClr val="44546A"/>
                </a:solidFill>
              </a:rPr>
              <a:t>President-elect</a:t>
            </a:r>
            <a:br>
              <a:rPr lang="en-US" sz="1600" dirty="0">
                <a:solidFill>
                  <a:srgbClr val="44546A"/>
                </a:solidFill>
              </a:rPr>
            </a:br>
            <a:r>
              <a:rPr lang="en-US" sz="1600" dirty="0">
                <a:solidFill>
                  <a:srgbClr val="44546A"/>
                </a:solidFill>
              </a:rPr>
              <a:t>Effie </a:t>
            </a:r>
            <a:r>
              <a:rPr lang="en-US" sz="1600" dirty="0" err="1">
                <a:solidFill>
                  <a:srgbClr val="44546A"/>
                </a:solidFill>
              </a:rPr>
              <a:t>Ioannidou</a:t>
            </a:r>
            <a:r>
              <a:rPr lang="en-US" sz="1600" dirty="0">
                <a:solidFill>
                  <a:srgbClr val="44546A"/>
                </a:solidFill>
              </a:rPr>
              <a:t>, University of Connecticut, Farmington</a:t>
            </a:r>
          </a:p>
          <a:p>
            <a:pPr marL="457200" lvl="1" indent="0">
              <a:spcBef>
                <a:spcPts val="0"/>
              </a:spcBef>
              <a:buNone/>
            </a:pPr>
            <a:endParaRPr lang="en-US" sz="700" dirty="0">
              <a:solidFill>
                <a:srgbClr val="44546A"/>
              </a:solidFill>
            </a:endParaRPr>
          </a:p>
          <a:p>
            <a:pPr marL="457200" lvl="1" indent="0">
              <a:spcBef>
                <a:spcPts val="0"/>
              </a:spcBef>
              <a:buNone/>
            </a:pPr>
            <a:r>
              <a:rPr lang="en-US" sz="1600" b="1" dirty="0">
                <a:solidFill>
                  <a:srgbClr val="44546A"/>
                </a:solidFill>
              </a:rPr>
              <a:t>Vice-president</a:t>
            </a:r>
            <a:br>
              <a:rPr lang="en-US" sz="1600" b="1" dirty="0">
                <a:solidFill>
                  <a:srgbClr val="44546A"/>
                </a:solidFill>
              </a:rPr>
            </a:br>
            <a:r>
              <a:rPr lang="en-US" sz="1600" dirty="0">
                <a:solidFill>
                  <a:srgbClr val="44546A"/>
                </a:solidFill>
              </a:rPr>
              <a:t>Jennifer Webster-</a:t>
            </a:r>
            <a:r>
              <a:rPr lang="en-US" sz="1600" dirty="0" err="1">
                <a:solidFill>
                  <a:srgbClr val="44546A"/>
                </a:solidFill>
              </a:rPr>
              <a:t>Cyriaque</a:t>
            </a:r>
            <a:r>
              <a:rPr lang="en-US" sz="1600" dirty="0">
                <a:solidFill>
                  <a:srgbClr val="44546A"/>
                </a:solidFill>
              </a:rPr>
              <a:t>, NIDCR, Bethesda, MD, USA</a:t>
            </a:r>
          </a:p>
          <a:p>
            <a:pPr marL="457200" lvl="1" indent="0">
              <a:spcBef>
                <a:spcPts val="0"/>
              </a:spcBef>
              <a:buNone/>
            </a:pPr>
            <a:endParaRPr lang="en-US" sz="700" b="1" dirty="0">
              <a:solidFill>
                <a:srgbClr val="44546A"/>
              </a:solidFill>
            </a:endParaRPr>
          </a:p>
          <a:p>
            <a:pPr marL="457200" lvl="1" indent="0">
              <a:spcBef>
                <a:spcPts val="0"/>
              </a:spcBef>
              <a:buNone/>
            </a:pPr>
            <a:r>
              <a:rPr lang="en-US" sz="1600" b="1" dirty="0">
                <a:solidFill>
                  <a:srgbClr val="44546A"/>
                </a:solidFill>
              </a:rPr>
              <a:t>Immediate Past President</a:t>
            </a:r>
            <a:br>
              <a:rPr lang="en-US" sz="1600" dirty="0">
                <a:solidFill>
                  <a:srgbClr val="44546A"/>
                </a:solidFill>
              </a:rPr>
            </a:br>
            <a:r>
              <a:rPr lang="en-US" sz="1600" dirty="0">
                <a:solidFill>
                  <a:srgbClr val="44546A"/>
                </a:solidFill>
              </a:rPr>
              <a:t>Jane Weintraub, University of North Carolina, Chapel Hill</a:t>
            </a:r>
          </a:p>
          <a:p>
            <a:pPr marL="457200" lvl="1" indent="0">
              <a:spcBef>
                <a:spcPts val="0"/>
              </a:spcBef>
              <a:buNone/>
            </a:pPr>
            <a:r>
              <a:rPr lang="en-US" sz="900" b="1" i="1" dirty="0">
                <a:solidFill>
                  <a:srgbClr val="44546A"/>
                </a:solidFill>
              </a:rPr>
              <a:t> </a:t>
            </a:r>
          </a:p>
          <a:p>
            <a:pPr marL="457200" lvl="1" indent="0">
              <a:spcBef>
                <a:spcPts val="0"/>
              </a:spcBef>
              <a:buNone/>
            </a:pPr>
            <a:r>
              <a:rPr lang="en-US" sz="1600" b="1" dirty="0">
                <a:solidFill>
                  <a:srgbClr val="44546A"/>
                </a:solidFill>
              </a:rPr>
              <a:t>Treasurer</a:t>
            </a:r>
            <a:br>
              <a:rPr lang="en-US" sz="1600" dirty="0">
                <a:solidFill>
                  <a:srgbClr val="44546A"/>
                </a:solidFill>
              </a:rPr>
            </a:br>
            <a:r>
              <a:rPr lang="en-US" sz="1600" dirty="0">
                <a:solidFill>
                  <a:srgbClr val="44546A"/>
                </a:solidFill>
              </a:rPr>
              <a:t>Ana Bedran-Russo, Marquette University, Milwaukee, WI</a:t>
            </a:r>
          </a:p>
          <a:p>
            <a:pPr marL="457200" lvl="1" indent="0">
              <a:spcBef>
                <a:spcPts val="0"/>
              </a:spcBef>
              <a:buNone/>
            </a:pPr>
            <a:r>
              <a:rPr lang="en-US" sz="900" b="1" i="1" dirty="0">
                <a:solidFill>
                  <a:srgbClr val="44546A"/>
                </a:solidFill>
              </a:rPr>
              <a:t> </a:t>
            </a:r>
          </a:p>
          <a:p>
            <a:pPr marL="457200" lvl="1" indent="0">
              <a:spcBef>
                <a:spcPts val="0"/>
              </a:spcBef>
              <a:buNone/>
            </a:pPr>
            <a:r>
              <a:rPr lang="en-US" sz="1600" b="1" i="1" dirty="0">
                <a:solidFill>
                  <a:srgbClr val="44546A"/>
                </a:solidFill>
              </a:rPr>
              <a:t>JDR </a:t>
            </a:r>
            <a:r>
              <a:rPr lang="en-US" sz="1600" b="1" dirty="0">
                <a:solidFill>
                  <a:srgbClr val="44546A"/>
                </a:solidFill>
              </a:rPr>
              <a:t>Editor-in-Chief</a:t>
            </a:r>
            <a:br>
              <a:rPr lang="en-US" sz="1600" dirty="0">
                <a:solidFill>
                  <a:srgbClr val="44546A"/>
                </a:solidFill>
              </a:rPr>
            </a:br>
            <a:r>
              <a:rPr lang="en-US" sz="1600" dirty="0">
                <a:solidFill>
                  <a:srgbClr val="44546A"/>
                </a:solidFill>
              </a:rPr>
              <a:t>Nicholas Jakubovics, Newcastle University, England</a:t>
            </a:r>
          </a:p>
          <a:p>
            <a:pPr marL="457200" lvl="1" indent="0">
              <a:spcBef>
                <a:spcPts val="0"/>
              </a:spcBef>
              <a:buNone/>
            </a:pPr>
            <a:endParaRPr lang="en-US" sz="700" dirty="0">
              <a:solidFill>
                <a:srgbClr val="44546A"/>
              </a:solidFill>
            </a:endParaRPr>
          </a:p>
          <a:p>
            <a:pPr marL="457200" lvl="1" indent="0">
              <a:spcBef>
                <a:spcPts val="0"/>
              </a:spcBef>
              <a:buNone/>
            </a:pPr>
            <a:r>
              <a:rPr lang="en-US" sz="1600" b="1" i="1" dirty="0">
                <a:solidFill>
                  <a:srgbClr val="44546A"/>
                </a:solidFill>
              </a:rPr>
              <a:t>JDR CTR </a:t>
            </a:r>
            <a:r>
              <a:rPr lang="en-US" sz="1600" b="1" dirty="0">
                <a:solidFill>
                  <a:srgbClr val="44546A"/>
                </a:solidFill>
              </a:rPr>
              <a:t>Editor-in-Chief</a:t>
            </a:r>
          </a:p>
          <a:p>
            <a:pPr marL="457200" lvl="1" indent="0">
              <a:spcBef>
                <a:spcPts val="0"/>
              </a:spcBef>
              <a:buNone/>
            </a:pPr>
            <a:r>
              <a:rPr lang="en-US" sz="1600" dirty="0">
                <a:solidFill>
                  <a:srgbClr val="44546A"/>
                </a:solidFill>
              </a:rPr>
              <a:t>Jocelyne Feine, McGill University, Montreal, Quebec, Canada</a:t>
            </a:r>
          </a:p>
        </p:txBody>
      </p:sp>
      <p:sp>
        <p:nvSpPr>
          <p:cNvPr id="4" name="Content Placeholder 3">
            <a:extLst>
              <a:ext uri="{FF2B5EF4-FFF2-40B4-BE49-F238E27FC236}">
                <a16:creationId xmlns:a16="http://schemas.microsoft.com/office/drawing/2014/main" id="{3D40673C-E960-E641-BA10-F1056E68799F}"/>
              </a:ext>
            </a:extLst>
          </p:cNvPr>
          <p:cNvSpPr>
            <a:spLocks noGrp="1"/>
          </p:cNvSpPr>
          <p:nvPr>
            <p:ph sz="half" idx="2"/>
          </p:nvPr>
        </p:nvSpPr>
        <p:spPr>
          <a:xfrm>
            <a:off x="5761792" y="1098607"/>
            <a:ext cx="5820608" cy="4738838"/>
          </a:xfrm>
        </p:spPr>
        <p:txBody>
          <a:bodyPr/>
          <a:lstStyle/>
          <a:p>
            <a:pPr marL="457200" lvl="1" indent="0">
              <a:buNone/>
            </a:pPr>
            <a:r>
              <a:rPr lang="en-US" sz="1600" b="1" dirty="0">
                <a:solidFill>
                  <a:srgbClr val="44546A"/>
                </a:solidFill>
              </a:rPr>
              <a:t>Patient Advocate Representative</a:t>
            </a:r>
            <a:br>
              <a:rPr lang="en-US" sz="1600" dirty="0">
                <a:solidFill>
                  <a:srgbClr val="44546A"/>
                </a:solidFill>
              </a:rPr>
            </a:br>
            <a:r>
              <a:rPr lang="en-US" sz="1600" dirty="0">
                <a:solidFill>
                  <a:srgbClr val="44546A"/>
                </a:solidFill>
              </a:rPr>
              <a:t>Paige </a:t>
            </a:r>
            <a:r>
              <a:rPr lang="en-US" sz="1600" dirty="0" err="1">
                <a:solidFill>
                  <a:srgbClr val="44546A"/>
                </a:solidFill>
              </a:rPr>
              <a:t>Falion</a:t>
            </a:r>
            <a:r>
              <a:rPr lang="en-US" sz="1600" dirty="0">
                <a:solidFill>
                  <a:srgbClr val="44546A"/>
                </a:solidFill>
              </a:rPr>
              <a:t>, </a:t>
            </a:r>
            <a:r>
              <a:rPr lang="en-US" sz="1600" b="0" i="0" dirty="0">
                <a:solidFill>
                  <a:srgbClr val="44546A"/>
                </a:solidFill>
                <a:effectLst/>
              </a:rPr>
              <a:t>Association of Maternal and Child Health Programs, Washington, DC</a:t>
            </a:r>
            <a:endParaRPr lang="en-US" sz="1600" dirty="0">
              <a:solidFill>
                <a:srgbClr val="44546A"/>
              </a:solidFill>
            </a:endParaRPr>
          </a:p>
          <a:p>
            <a:pPr marL="457200" lvl="1" indent="0">
              <a:buNone/>
            </a:pPr>
            <a:endParaRPr lang="en-US" sz="700" b="1" dirty="0">
              <a:solidFill>
                <a:srgbClr val="44546A"/>
              </a:solidFill>
            </a:endParaRPr>
          </a:p>
          <a:p>
            <a:pPr marL="457200" lvl="1" indent="0">
              <a:buNone/>
            </a:pPr>
            <a:r>
              <a:rPr lang="en-US" sz="1600" b="1" dirty="0">
                <a:solidFill>
                  <a:srgbClr val="44546A"/>
                </a:solidFill>
              </a:rPr>
              <a:t>Members</a:t>
            </a:r>
            <a:br>
              <a:rPr lang="en-US" sz="1600" dirty="0">
                <a:solidFill>
                  <a:srgbClr val="44546A"/>
                </a:solidFill>
              </a:rPr>
            </a:br>
            <a:r>
              <a:rPr lang="en-US" sz="1600" dirty="0">
                <a:solidFill>
                  <a:srgbClr val="44546A"/>
                </a:solidFill>
              </a:rPr>
              <a:t>Brian Foster, The Ohio State University, Columbus </a:t>
            </a:r>
          </a:p>
          <a:p>
            <a:pPr marL="457200" lvl="1" indent="0">
              <a:buNone/>
            </a:pPr>
            <a:r>
              <a:rPr lang="en-US" sz="1600" dirty="0">
                <a:solidFill>
                  <a:srgbClr val="44546A"/>
                </a:solidFill>
              </a:rPr>
              <a:t>Mark </a:t>
            </a:r>
            <a:r>
              <a:rPr lang="en-US" sz="1600" dirty="0" err="1">
                <a:solidFill>
                  <a:srgbClr val="44546A"/>
                </a:solidFill>
              </a:rPr>
              <a:t>Heiss</a:t>
            </a:r>
            <a:r>
              <a:rPr lang="en-US" sz="1600" dirty="0">
                <a:solidFill>
                  <a:srgbClr val="44546A"/>
                </a:solidFill>
              </a:rPr>
              <a:t>, GC America, Inc.</a:t>
            </a:r>
          </a:p>
          <a:p>
            <a:pPr marL="457200" lvl="1" indent="0">
              <a:buNone/>
            </a:pPr>
            <a:endParaRPr lang="en-US" sz="600" dirty="0">
              <a:solidFill>
                <a:srgbClr val="44546A"/>
              </a:solidFill>
            </a:endParaRPr>
          </a:p>
          <a:p>
            <a:pPr marL="457200" lvl="1" indent="0">
              <a:spcBef>
                <a:spcPts val="0"/>
              </a:spcBef>
              <a:buNone/>
            </a:pPr>
            <a:r>
              <a:rPr lang="en-US" sz="1600" b="1" dirty="0">
                <a:solidFill>
                  <a:srgbClr val="44546A"/>
                </a:solidFill>
              </a:rPr>
              <a:t>Members-at-Large</a:t>
            </a:r>
            <a:br>
              <a:rPr lang="en-US" sz="1600" dirty="0">
                <a:solidFill>
                  <a:srgbClr val="44546A"/>
                </a:solidFill>
              </a:rPr>
            </a:br>
            <a:r>
              <a:rPr lang="en-US" sz="1600" dirty="0">
                <a:solidFill>
                  <a:srgbClr val="44546A"/>
                </a:solidFill>
              </a:rPr>
              <a:t>Erin Bumann, University of Missouri, Kansas City</a:t>
            </a:r>
          </a:p>
          <a:p>
            <a:pPr marL="457200" lvl="1" indent="0">
              <a:spcBef>
                <a:spcPts val="0"/>
              </a:spcBef>
              <a:buNone/>
            </a:pPr>
            <a:r>
              <a:rPr lang="en-US" sz="1600" dirty="0">
                <a:solidFill>
                  <a:srgbClr val="44546A"/>
                </a:solidFill>
              </a:rPr>
              <a:t>Ben Chaffee, University of California, San Francisco</a:t>
            </a:r>
            <a:br>
              <a:rPr lang="en-US" sz="1600" dirty="0">
                <a:solidFill>
                  <a:srgbClr val="44546A"/>
                </a:solidFill>
              </a:rPr>
            </a:br>
            <a:r>
              <a:rPr lang="en-US" sz="1600" dirty="0">
                <a:solidFill>
                  <a:srgbClr val="44546A"/>
                </a:solidFill>
              </a:rPr>
              <a:t>Sheila Riggs, University of Minnesota, Minneapolis</a:t>
            </a:r>
          </a:p>
          <a:p>
            <a:pPr marL="457200" lvl="1" indent="0">
              <a:buNone/>
            </a:pPr>
            <a:endParaRPr lang="en-US" sz="700" dirty="0">
              <a:solidFill>
                <a:srgbClr val="44546A"/>
              </a:solidFill>
            </a:endParaRPr>
          </a:p>
          <a:p>
            <a:pPr marL="457200" lvl="1" indent="0">
              <a:buNone/>
            </a:pPr>
            <a:r>
              <a:rPr lang="en-US" sz="1600" b="1" dirty="0">
                <a:solidFill>
                  <a:srgbClr val="44546A"/>
                </a:solidFill>
              </a:rPr>
              <a:t>Student Representatives</a:t>
            </a:r>
            <a:br>
              <a:rPr lang="en-US" sz="1600" dirty="0">
                <a:solidFill>
                  <a:srgbClr val="44546A"/>
                </a:solidFill>
              </a:rPr>
            </a:br>
            <a:r>
              <a:rPr lang="en-US" sz="1600" dirty="0">
                <a:solidFill>
                  <a:srgbClr val="44546A"/>
                </a:solidFill>
              </a:rPr>
              <a:t>Shawn Hallett, University of Michigan, Ann Arbor</a:t>
            </a:r>
          </a:p>
          <a:p>
            <a:pPr marL="457200" lvl="1" indent="0">
              <a:buNone/>
            </a:pPr>
            <a:r>
              <a:rPr lang="en-US" sz="1600" dirty="0">
                <a:solidFill>
                  <a:srgbClr val="44546A"/>
                </a:solidFill>
              </a:rPr>
              <a:t>James Seung Jin Jang, University of Florida, Gainesville</a:t>
            </a:r>
          </a:p>
          <a:p>
            <a:pPr marL="457200" lvl="1" indent="0">
              <a:buNone/>
            </a:pPr>
            <a:endParaRPr lang="en-US" sz="700" dirty="0">
              <a:solidFill>
                <a:srgbClr val="44546A"/>
              </a:solidFill>
            </a:endParaRPr>
          </a:p>
          <a:p>
            <a:pPr marL="457200" lvl="1" indent="0">
              <a:buNone/>
            </a:pPr>
            <a:r>
              <a:rPr lang="en-US" sz="1600" b="1" dirty="0">
                <a:solidFill>
                  <a:srgbClr val="44546A"/>
                </a:solidFill>
              </a:rPr>
              <a:t>Chief Executive Officer</a:t>
            </a:r>
            <a:br>
              <a:rPr lang="en-US" sz="1600" dirty="0">
                <a:solidFill>
                  <a:srgbClr val="44546A"/>
                </a:solidFill>
              </a:rPr>
            </a:br>
            <a:r>
              <a:rPr lang="en-US" sz="1600" dirty="0">
                <a:solidFill>
                  <a:srgbClr val="44546A"/>
                </a:solidFill>
              </a:rPr>
              <a:t>Christopher H. Fox, IADR/AADOCR, Alexandria, VA</a:t>
            </a:r>
          </a:p>
          <a:p>
            <a:pPr marL="457200" lvl="1" indent="0">
              <a:buNone/>
            </a:pPr>
            <a:endParaRPr lang="en-US" sz="1600" dirty="0">
              <a:solidFill>
                <a:srgbClr val="44546A"/>
              </a:solidFill>
            </a:endParaRPr>
          </a:p>
          <a:p>
            <a:pPr marL="457200" lvl="1" indent="0">
              <a:buNone/>
            </a:pPr>
            <a:endParaRPr lang="en-US" sz="1600" dirty="0">
              <a:solidFill>
                <a:srgbClr val="44546A"/>
              </a:solidFill>
            </a:endParaRPr>
          </a:p>
          <a:p>
            <a:pPr marL="457200" lvl="1" indent="0">
              <a:buNone/>
            </a:pPr>
            <a:r>
              <a:rPr lang="en-US" sz="1600" dirty="0">
                <a:solidFill>
                  <a:srgbClr val="44546A"/>
                </a:solidFill>
              </a:rPr>
              <a:t> </a:t>
            </a:r>
          </a:p>
        </p:txBody>
      </p:sp>
    </p:spTree>
    <p:extLst>
      <p:ext uri="{BB962C8B-B14F-4D97-AF65-F5344CB8AC3E}">
        <p14:creationId xmlns:p14="http://schemas.microsoft.com/office/powerpoint/2010/main" val="3063805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609600" y="922842"/>
            <a:ext cx="10331116" cy="611672"/>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sz="1800" dirty="0">
                <a:solidFill>
                  <a:srgbClr val="44546A"/>
                </a:solidFill>
                <a:ea typeface="+mn-ea"/>
              </a:rPr>
              <a:t>AADOCR is the leading professional community for multidisciplinary scientists who advance dental, oral, and craniofacial research. </a:t>
            </a:r>
            <a:endParaRPr lang="en-US" sz="1800" dirty="0">
              <a:solidFill>
                <a:srgbClr val="44546A"/>
              </a:solidFill>
            </a:endParaRP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AADOCR Membership</a:t>
            </a:r>
          </a:p>
        </p:txBody>
      </p:sp>
      <p:pic>
        <p:nvPicPr>
          <p:cNvPr id="4" name="Picture 3">
            <a:extLst>
              <a:ext uri="{FF2B5EF4-FFF2-40B4-BE49-F238E27FC236}">
                <a16:creationId xmlns:a16="http://schemas.microsoft.com/office/drawing/2014/main" id="{F1CD5A3A-6131-AF6E-2721-10DD33796390}"/>
              </a:ext>
            </a:extLst>
          </p:cNvPr>
          <p:cNvPicPr>
            <a:picLocks noChangeAspect="1"/>
          </p:cNvPicPr>
          <p:nvPr/>
        </p:nvPicPr>
        <p:blipFill>
          <a:blip r:embed="rId3"/>
          <a:stretch>
            <a:fillRect/>
          </a:stretch>
        </p:blipFill>
        <p:spPr>
          <a:xfrm>
            <a:off x="2157334" y="1667968"/>
            <a:ext cx="7877331" cy="4356595"/>
          </a:xfrm>
          <a:prstGeom prst="rect">
            <a:avLst/>
          </a:prstGeom>
        </p:spPr>
      </p:pic>
    </p:spTree>
    <p:extLst>
      <p:ext uri="{BB962C8B-B14F-4D97-AF65-F5344CB8AC3E}">
        <p14:creationId xmlns:p14="http://schemas.microsoft.com/office/powerpoint/2010/main" val="1577597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AFBB-1C0E-F546-8A47-6AA7DA0AA4B4}"/>
              </a:ext>
            </a:extLst>
          </p:cNvPr>
          <p:cNvSpPr>
            <a:spLocks noGrp="1"/>
          </p:cNvSpPr>
          <p:nvPr>
            <p:ph type="title"/>
          </p:nvPr>
        </p:nvSpPr>
        <p:spPr/>
        <p:txBody>
          <a:bodyPr/>
          <a:lstStyle/>
          <a:p>
            <a:r>
              <a:rPr lang="en-US" dirty="0"/>
              <a:t>AADOCR Membership Breakdown</a:t>
            </a:r>
          </a:p>
        </p:txBody>
      </p:sp>
      <p:graphicFrame>
        <p:nvGraphicFramePr>
          <p:cNvPr id="5" name="Table 5">
            <a:extLst>
              <a:ext uri="{FF2B5EF4-FFF2-40B4-BE49-F238E27FC236}">
                <a16:creationId xmlns:a16="http://schemas.microsoft.com/office/drawing/2014/main" id="{4993411C-A0EB-458A-ADE5-D6004FB5C1FC}"/>
              </a:ext>
            </a:extLst>
          </p:cNvPr>
          <p:cNvGraphicFramePr>
            <a:graphicFrameLocks noGrp="1"/>
          </p:cNvGraphicFramePr>
          <p:nvPr>
            <p:ph idx="1"/>
            <p:extLst>
              <p:ext uri="{D42A27DB-BD31-4B8C-83A1-F6EECF244321}">
                <p14:modId xmlns:p14="http://schemas.microsoft.com/office/powerpoint/2010/main" val="1681402057"/>
              </p:ext>
            </p:extLst>
          </p:nvPr>
        </p:nvGraphicFramePr>
        <p:xfrm>
          <a:off x="2623962" y="1417638"/>
          <a:ext cx="6182073" cy="3474720"/>
        </p:xfrm>
        <a:graphic>
          <a:graphicData uri="http://schemas.openxmlformats.org/drawingml/2006/table">
            <a:tbl>
              <a:tblPr firstRow="1" bandRow="1">
                <a:tableStyleId>{69CF1AB2-1976-4502-BF36-3FF5EA218861}</a:tableStyleId>
              </a:tblPr>
              <a:tblGrid>
                <a:gridCol w="4378673">
                  <a:extLst>
                    <a:ext uri="{9D8B030D-6E8A-4147-A177-3AD203B41FA5}">
                      <a16:colId xmlns:a16="http://schemas.microsoft.com/office/drawing/2014/main" val="544500032"/>
                    </a:ext>
                  </a:extLst>
                </a:gridCol>
                <a:gridCol w="1803400">
                  <a:extLst>
                    <a:ext uri="{9D8B030D-6E8A-4147-A177-3AD203B41FA5}">
                      <a16:colId xmlns:a16="http://schemas.microsoft.com/office/drawing/2014/main" val="2621746333"/>
                    </a:ext>
                  </a:extLst>
                </a:gridCol>
              </a:tblGrid>
              <a:tr h="0">
                <a:tc>
                  <a:txBody>
                    <a:bodyPr/>
                    <a:lstStyle/>
                    <a:p>
                      <a:r>
                        <a:rPr lang="en-US" sz="3200" b="0" dirty="0">
                          <a:solidFill>
                            <a:srgbClr val="44546A"/>
                          </a:solidFill>
                          <a:latin typeface="Arial" panose="020B0604020202020204" pitchFamily="34" charset="0"/>
                          <a:cs typeface="Arial" panose="020B0604020202020204" pitchFamily="34" charset="0"/>
                        </a:rPr>
                        <a:t>Member:</a:t>
                      </a:r>
                    </a:p>
                  </a:txBody>
                  <a:tcPr>
                    <a:noFill/>
                  </a:tcPr>
                </a:tc>
                <a:tc>
                  <a:txBody>
                    <a:bodyPr/>
                    <a:lstStyle/>
                    <a:p>
                      <a:pPr algn="r"/>
                      <a:r>
                        <a:rPr lang="en-US" sz="3200" b="0" dirty="0">
                          <a:solidFill>
                            <a:srgbClr val="44546A"/>
                          </a:solidFill>
                          <a:latin typeface="Arial" panose="020B0604020202020204" pitchFamily="34" charset="0"/>
                          <a:cs typeface="Arial" panose="020B0604020202020204" pitchFamily="34" charset="0"/>
                        </a:rPr>
                        <a:t>1,556</a:t>
                      </a:r>
                    </a:p>
                  </a:txBody>
                  <a:tcPr>
                    <a:noFill/>
                  </a:tcPr>
                </a:tc>
                <a:extLst>
                  <a:ext uri="{0D108BD9-81ED-4DB2-BD59-A6C34878D82A}">
                    <a16:rowId xmlns:a16="http://schemas.microsoft.com/office/drawing/2014/main" val="943539978"/>
                  </a:ext>
                </a:extLst>
              </a:tr>
              <a:tr h="370840">
                <a:tc>
                  <a:txBody>
                    <a:bodyPr/>
                    <a:lstStyle/>
                    <a:p>
                      <a:r>
                        <a:rPr lang="en-US" sz="3200" dirty="0">
                          <a:solidFill>
                            <a:srgbClr val="44546A"/>
                          </a:solidFill>
                          <a:latin typeface="Arial" panose="020B0604020202020204" pitchFamily="34" charset="0"/>
                          <a:cs typeface="Arial" panose="020B0604020202020204" pitchFamily="34" charset="0"/>
                        </a:rPr>
                        <a:t>Retired Member:</a:t>
                      </a:r>
                    </a:p>
                  </a:txBody>
                  <a:tcPr>
                    <a:noFill/>
                  </a:tcPr>
                </a:tc>
                <a:tc>
                  <a:txBody>
                    <a:bodyPr/>
                    <a:lstStyle/>
                    <a:p>
                      <a:pPr algn="r"/>
                      <a:r>
                        <a:rPr lang="en-US" sz="3200" dirty="0">
                          <a:solidFill>
                            <a:srgbClr val="44546A"/>
                          </a:solidFill>
                          <a:latin typeface="Arial" panose="020B0604020202020204" pitchFamily="34" charset="0"/>
                          <a:cs typeface="Arial" panose="020B0604020202020204" pitchFamily="34" charset="0"/>
                        </a:rPr>
                        <a:t>280</a:t>
                      </a:r>
                    </a:p>
                  </a:txBody>
                  <a:tcPr>
                    <a:noFill/>
                  </a:tcPr>
                </a:tc>
                <a:extLst>
                  <a:ext uri="{0D108BD9-81ED-4DB2-BD59-A6C34878D82A}">
                    <a16:rowId xmlns:a16="http://schemas.microsoft.com/office/drawing/2014/main" val="1912167941"/>
                  </a:ext>
                </a:extLst>
              </a:tr>
              <a:tr h="370840">
                <a:tc>
                  <a:txBody>
                    <a:bodyPr/>
                    <a:lstStyle/>
                    <a:p>
                      <a:r>
                        <a:rPr lang="en-US" sz="3200" dirty="0">
                          <a:solidFill>
                            <a:srgbClr val="44546A"/>
                          </a:solidFill>
                          <a:latin typeface="Arial" panose="020B0604020202020204" pitchFamily="34" charset="0"/>
                          <a:cs typeface="Arial" panose="020B0604020202020204" pitchFamily="34" charset="0"/>
                        </a:rPr>
                        <a:t>Student Member:</a:t>
                      </a:r>
                    </a:p>
                  </a:txBody>
                  <a:tcPr>
                    <a:noFill/>
                  </a:tcPr>
                </a:tc>
                <a:tc>
                  <a:txBody>
                    <a:bodyPr/>
                    <a:lstStyle/>
                    <a:p>
                      <a:pPr algn="r"/>
                      <a:r>
                        <a:rPr lang="en-US" sz="3200" dirty="0">
                          <a:solidFill>
                            <a:srgbClr val="44546A"/>
                          </a:solidFill>
                          <a:latin typeface="Arial" panose="020B0604020202020204" pitchFamily="34" charset="0"/>
                          <a:cs typeface="Arial" panose="020B0604020202020204" pitchFamily="34" charset="0"/>
                        </a:rPr>
                        <a:t>759</a:t>
                      </a:r>
                    </a:p>
                  </a:txBody>
                  <a:tcPr>
                    <a:noFill/>
                  </a:tcPr>
                </a:tc>
                <a:extLst>
                  <a:ext uri="{0D108BD9-81ED-4DB2-BD59-A6C34878D82A}">
                    <a16:rowId xmlns:a16="http://schemas.microsoft.com/office/drawing/2014/main" val="3022041259"/>
                  </a:ext>
                </a:extLst>
              </a:tr>
              <a:tr h="370840">
                <a:tc>
                  <a:txBody>
                    <a:bodyPr/>
                    <a:lstStyle/>
                    <a:p>
                      <a:r>
                        <a:rPr lang="en-US" sz="3200" dirty="0">
                          <a:solidFill>
                            <a:srgbClr val="44546A"/>
                          </a:solidFill>
                          <a:latin typeface="Arial" panose="020B0604020202020204" pitchFamily="34" charset="0"/>
                          <a:cs typeface="Arial" panose="020B0604020202020204" pitchFamily="34" charset="0"/>
                        </a:rPr>
                        <a:t>Affiliate Member:</a:t>
                      </a:r>
                    </a:p>
                  </a:txBody>
                  <a:tcPr>
                    <a:noFill/>
                  </a:tcPr>
                </a:tc>
                <a:tc>
                  <a:txBody>
                    <a:bodyPr/>
                    <a:lstStyle/>
                    <a:p>
                      <a:pPr algn="r"/>
                      <a:r>
                        <a:rPr lang="en-US" sz="3200" dirty="0">
                          <a:solidFill>
                            <a:srgbClr val="44546A"/>
                          </a:solidFill>
                          <a:latin typeface="Arial" panose="020B0604020202020204" pitchFamily="34" charset="0"/>
                          <a:cs typeface="Arial" panose="020B0604020202020204" pitchFamily="34" charset="0"/>
                        </a:rPr>
                        <a:t>41</a:t>
                      </a:r>
                    </a:p>
                  </a:txBody>
                  <a:tcPr>
                    <a:noFill/>
                  </a:tcPr>
                </a:tc>
                <a:extLst>
                  <a:ext uri="{0D108BD9-81ED-4DB2-BD59-A6C34878D82A}">
                    <a16:rowId xmlns:a16="http://schemas.microsoft.com/office/drawing/2014/main" val="3320331493"/>
                  </a:ext>
                </a:extLst>
              </a:tr>
              <a:tr h="370840">
                <a:tc>
                  <a:txBody>
                    <a:bodyPr/>
                    <a:lstStyle/>
                    <a:p>
                      <a:endParaRPr lang="en-US" sz="3200" dirty="0">
                        <a:solidFill>
                          <a:srgbClr val="44546A"/>
                        </a:solidFill>
                        <a:latin typeface="Arial" panose="020B0604020202020204" pitchFamily="34" charset="0"/>
                        <a:cs typeface="Arial" panose="020B0604020202020204" pitchFamily="34" charset="0"/>
                      </a:endParaRPr>
                    </a:p>
                  </a:txBody>
                  <a:tcPr>
                    <a:noFill/>
                  </a:tcPr>
                </a:tc>
                <a:tc>
                  <a:txBody>
                    <a:bodyPr/>
                    <a:lstStyle/>
                    <a:p>
                      <a:pPr algn="r"/>
                      <a:endParaRPr lang="en-US" sz="3200" dirty="0">
                        <a:solidFill>
                          <a:srgbClr val="44546A"/>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24861629"/>
                  </a:ext>
                </a:extLst>
              </a:tr>
              <a:tr h="370840">
                <a:tc>
                  <a:txBody>
                    <a:bodyPr/>
                    <a:lstStyle/>
                    <a:p>
                      <a:r>
                        <a:rPr lang="en-US" sz="3200" b="1" dirty="0">
                          <a:solidFill>
                            <a:srgbClr val="44546A"/>
                          </a:solidFill>
                          <a:latin typeface="Arial" panose="020B0604020202020204" pitchFamily="34" charset="0"/>
                          <a:cs typeface="Arial" panose="020B0604020202020204" pitchFamily="34" charset="0"/>
                        </a:rPr>
                        <a:t>Total Membership:</a:t>
                      </a:r>
                    </a:p>
                  </a:txBody>
                  <a:tcPr>
                    <a:noFill/>
                  </a:tcPr>
                </a:tc>
                <a:tc>
                  <a:txBody>
                    <a:bodyPr/>
                    <a:lstStyle/>
                    <a:p>
                      <a:pPr algn="r"/>
                      <a:r>
                        <a:rPr lang="en-US" sz="3200" b="1" dirty="0">
                          <a:solidFill>
                            <a:srgbClr val="44546A"/>
                          </a:solidFill>
                          <a:latin typeface="Arial" panose="020B0604020202020204" pitchFamily="34" charset="0"/>
                          <a:cs typeface="Arial" panose="020B0604020202020204" pitchFamily="34" charset="0"/>
                        </a:rPr>
                        <a:t>2,636</a:t>
                      </a:r>
                    </a:p>
                  </a:txBody>
                  <a:tcPr>
                    <a:noFill/>
                  </a:tcPr>
                </a:tc>
                <a:extLst>
                  <a:ext uri="{0D108BD9-81ED-4DB2-BD59-A6C34878D82A}">
                    <a16:rowId xmlns:a16="http://schemas.microsoft.com/office/drawing/2014/main" val="4257153685"/>
                  </a:ext>
                </a:extLst>
              </a:tr>
            </a:tbl>
          </a:graphicData>
        </a:graphic>
      </p:graphicFrame>
      <p:sp>
        <p:nvSpPr>
          <p:cNvPr id="3" name="TextBox 2">
            <a:extLst>
              <a:ext uri="{FF2B5EF4-FFF2-40B4-BE49-F238E27FC236}">
                <a16:creationId xmlns:a16="http://schemas.microsoft.com/office/drawing/2014/main" id="{A8A256AD-CA1B-4960-AF75-24D856576B50}"/>
              </a:ext>
            </a:extLst>
          </p:cNvPr>
          <p:cNvSpPr txBox="1"/>
          <p:nvPr/>
        </p:nvSpPr>
        <p:spPr>
          <a:xfrm>
            <a:off x="2623962" y="5255696"/>
            <a:ext cx="3629373" cy="369332"/>
          </a:xfrm>
          <a:prstGeom prst="rect">
            <a:avLst/>
          </a:prstGeom>
          <a:noFill/>
        </p:spPr>
        <p:txBody>
          <a:bodyPr wrap="square" rtlCol="0">
            <a:spAutoFit/>
          </a:bodyPr>
          <a:lstStyle/>
          <a:p>
            <a:r>
              <a:rPr lang="en-US" baseline="0" dirty="0">
                <a:solidFill>
                  <a:srgbClr val="44546A"/>
                </a:solidFill>
                <a:latin typeface="Arial" panose="020B0604020202020204" pitchFamily="34" charset="0"/>
                <a:cs typeface="Arial" panose="020B0604020202020204" pitchFamily="34" charset="0"/>
              </a:rPr>
              <a:t>(As of </a:t>
            </a:r>
            <a:r>
              <a:rPr lang="en-US" dirty="0">
                <a:solidFill>
                  <a:srgbClr val="44546A"/>
                </a:solidFill>
                <a:latin typeface="Arial" panose="020B0604020202020204" pitchFamily="34" charset="0"/>
                <a:cs typeface="Arial" panose="020B0604020202020204" pitchFamily="34" charset="0"/>
              </a:rPr>
              <a:t>September 18, </a:t>
            </a:r>
            <a:r>
              <a:rPr lang="en-US" baseline="0" dirty="0">
                <a:solidFill>
                  <a:srgbClr val="44546A"/>
                </a:solidFill>
                <a:latin typeface="Arial" panose="020B0604020202020204" pitchFamily="34" charset="0"/>
                <a:cs typeface="Arial" panose="020B0604020202020204" pitchFamily="34" charset="0"/>
              </a:rPr>
              <a:t>2023)</a:t>
            </a:r>
            <a:endParaRPr lang="en-US" dirty="0">
              <a:solidFill>
                <a:srgbClr val="4454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148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7AADEA-618E-1BBF-2794-A4E1748C97E6}"/>
              </a:ext>
            </a:extLst>
          </p:cNvPr>
          <p:cNvPicPr>
            <a:picLocks noChangeAspect="1"/>
          </p:cNvPicPr>
          <p:nvPr/>
        </p:nvPicPr>
        <p:blipFill>
          <a:blip r:embed="rId3"/>
          <a:srcRect t="144" b="144"/>
          <a:stretch/>
        </p:blipFill>
        <p:spPr>
          <a:xfrm>
            <a:off x="0" y="64294"/>
            <a:ext cx="12077700" cy="6793706"/>
          </a:xfrm>
          <a:prstGeom prst="rect">
            <a:avLst/>
          </a:prstGeom>
        </p:spPr>
      </p:pic>
    </p:spTree>
    <p:extLst>
      <p:ext uri="{BB962C8B-B14F-4D97-AF65-F5344CB8AC3E}">
        <p14:creationId xmlns:p14="http://schemas.microsoft.com/office/powerpoint/2010/main" val="3107317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AFBB-1C0E-F546-8A47-6AA7DA0AA4B4}"/>
              </a:ext>
            </a:extLst>
          </p:cNvPr>
          <p:cNvSpPr>
            <a:spLocks noGrp="1"/>
          </p:cNvSpPr>
          <p:nvPr>
            <p:ph type="title"/>
          </p:nvPr>
        </p:nvSpPr>
        <p:spPr>
          <a:xfrm>
            <a:off x="609600" y="274638"/>
            <a:ext cx="10972800" cy="703930"/>
          </a:xfrm>
        </p:spPr>
        <p:txBody>
          <a:bodyPr/>
          <a:lstStyle/>
          <a:p>
            <a:r>
              <a:rPr lang="en-US" dirty="0"/>
              <a:t>AADOCR Membership Benefits</a:t>
            </a:r>
          </a:p>
        </p:txBody>
      </p:sp>
      <p:pic>
        <p:nvPicPr>
          <p:cNvPr id="10" name="Picture 9" descr="A picture containing object, clock&#10;&#10;Description automatically generated">
            <a:extLst>
              <a:ext uri="{FF2B5EF4-FFF2-40B4-BE49-F238E27FC236}">
                <a16:creationId xmlns:a16="http://schemas.microsoft.com/office/drawing/2014/main" id="{E7B8BB62-58FD-49B4-8ECE-60F037D74E44}"/>
              </a:ext>
            </a:extLst>
          </p:cNvPr>
          <p:cNvPicPr>
            <a:picLocks noChangeAspect="1"/>
          </p:cNvPicPr>
          <p:nvPr/>
        </p:nvPicPr>
        <p:blipFill rotWithShape="1">
          <a:blip r:embed="rId3">
            <a:extLst>
              <a:ext uri="{28A0092B-C50C-407E-A947-70E740481C1C}">
                <a14:useLocalDpi xmlns:a14="http://schemas.microsoft.com/office/drawing/2010/main"/>
              </a:ext>
            </a:extLst>
          </a:blip>
          <a:srcRect b="23743"/>
          <a:stretch/>
        </p:blipFill>
        <p:spPr>
          <a:xfrm>
            <a:off x="673100" y="1249995"/>
            <a:ext cx="1807987" cy="1250635"/>
          </a:xfrm>
          <a:prstGeom prst="rect">
            <a:avLst/>
          </a:prstGeom>
        </p:spPr>
      </p:pic>
      <p:pic>
        <p:nvPicPr>
          <p:cNvPr id="12" name="Picture 11" descr="A close up of a logo&#10;&#10;Description automatically generated">
            <a:extLst>
              <a:ext uri="{FF2B5EF4-FFF2-40B4-BE49-F238E27FC236}">
                <a16:creationId xmlns:a16="http://schemas.microsoft.com/office/drawing/2014/main" id="{6F8138EC-AC9B-4195-8F23-64B865BC90ED}"/>
              </a:ext>
            </a:extLst>
          </p:cNvPr>
          <p:cNvPicPr>
            <a:picLocks noChangeAspect="1"/>
          </p:cNvPicPr>
          <p:nvPr/>
        </p:nvPicPr>
        <p:blipFill rotWithShape="1">
          <a:blip r:embed="rId4">
            <a:extLst>
              <a:ext uri="{28A0092B-C50C-407E-A947-70E740481C1C}">
                <a14:useLocalDpi xmlns:a14="http://schemas.microsoft.com/office/drawing/2010/main"/>
              </a:ext>
            </a:extLst>
          </a:blip>
          <a:srcRect b="37287"/>
          <a:stretch/>
        </p:blipFill>
        <p:spPr>
          <a:xfrm>
            <a:off x="3239798" y="1265388"/>
            <a:ext cx="2026763" cy="1152973"/>
          </a:xfrm>
          <a:prstGeom prst="rect">
            <a:avLst/>
          </a:prstGeom>
        </p:spPr>
      </p:pic>
      <p:pic>
        <p:nvPicPr>
          <p:cNvPr id="13" name="Picture 12" descr="A close up of a sign&#10;&#10;Description automatically generated">
            <a:extLst>
              <a:ext uri="{FF2B5EF4-FFF2-40B4-BE49-F238E27FC236}">
                <a16:creationId xmlns:a16="http://schemas.microsoft.com/office/drawing/2014/main" id="{76BC26EA-5FBF-40FE-A728-047113859124}"/>
              </a:ext>
            </a:extLst>
          </p:cNvPr>
          <p:cNvPicPr>
            <a:picLocks noChangeAspect="1"/>
          </p:cNvPicPr>
          <p:nvPr/>
        </p:nvPicPr>
        <p:blipFill rotWithShape="1">
          <a:blip r:embed="rId5">
            <a:extLst>
              <a:ext uri="{28A0092B-C50C-407E-A947-70E740481C1C}">
                <a14:useLocalDpi xmlns:a14="http://schemas.microsoft.com/office/drawing/2010/main"/>
              </a:ext>
            </a:extLst>
          </a:blip>
          <a:srcRect b="23743"/>
          <a:stretch/>
        </p:blipFill>
        <p:spPr>
          <a:xfrm>
            <a:off x="6317365" y="1120322"/>
            <a:ext cx="2026763" cy="1401968"/>
          </a:xfrm>
          <a:prstGeom prst="rect">
            <a:avLst/>
          </a:prstGeom>
        </p:spPr>
      </p:pic>
      <p:pic>
        <p:nvPicPr>
          <p:cNvPr id="14" name="Picture 13" descr="A picture containing drawing, light&#10;&#10;Description automatically generated">
            <a:extLst>
              <a:ext uri="{FF2B5EF4-FFF2-40B4-BE49-F238E27FC236}">
                <a16:creationId xmlns:a16="http://schemas.microsoft.com/office/drawing/2014/main" id="{B5A6E0A1-9942-4831-9654-277D42784FD9}"/>
              </a:ext>
            </a:extLst>
          </p:cNvPr>
          <p:cNvPicPr>
            <a:picLocks noChangeAspect="1"/>
          </p:cNvPicPr>
          <p:nvPr/>
        </p:nvPicPr>
        <p:blipFill rotWithShape="1">
          <a:blip r:embed="rId6">
            <a:extLst>
              <a:ext uri="{28A0092B-C50C-407E-A947-70E740481C1C}">
                <a14:useLocalDpi xmlns:a14="http://schemas.microsoft.com/office/drawing/2010/main"/>
              </a:ext>
            </a:extLst>
          </a:blip>
          <a:srcRect b="27892"/>
          <a:stretch/>
        </p:blipFill>
        <p:spPr>
          <a:xfrm>
            <a:off x="9517294" y="1108834"/>
            <a:ext cx="2026763" cy="1325696"/>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0FD36789-B9FC-4B50-AC5A-F3CAE8C820DF}"/>
              </a:ext>
            </a:extLst>
          </p:cNvPr>
          <p:cNvPicPr>
            <a:picLocks noChangeAspect="1"/>
          </p:cNvPicPr>
          <p:nvPr/>
        </p:nvPicPr>
        <p:blipFill rotWithShape="1">
          <a:blip r:embed="rId7">
            <a:extLst>
              <a:ext uri="{28A0092B-C50C-407E-A947-70E740481C1C}">
                <a14:useLocalDpi xmlns:a14="http://schemas.microsoft.com/office/drawing/2010/main"/>
              </a:ext>
            </a:extLst>
          </a:blip>
          <a:srcRect b="28461"/>
          <a:stretch/>
        </p:blipFill>
        <p:spPr>
          <a:xfrm>
            <a:off x="614517" y="3524008"/>
            <a:ext cx="2026763" cy="1315226"/>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100F2797-8D9C-40F8-B7E6-9308C1EAFD7A}"/>
              </a:ext>
            </a:extLst>
          </p:cNvPr>
          <p:cNvPicPr>
            <a:picLocks noChangeAspect="1"/>
          </p:cNvPicPr>
          <p:nvPr/>
        </p:nvPicPr>
        <p:blipFill rotWithShape="1">
          <a:blip r:embed="rId8">
            <a:extLst>
              <a:ext uri="{28A0092B-C50C-407E-A947-70E740481C1C}">
                <a14:useLocalDpi xmlns:a14="http://schemas.microsoft.com/office/drawing/2010/main"/>
              </a:ext>
            </a:extLst>
          </a:blip>
          <a:srcRect b="18816"/>
          <a:stretch/>
        </p:blipFill>
        <p:spPr>
          <a:xfrm>
            <a:off x="7750083" y="3504931"/>
            <a:ext cx="1667524" cy="1228002"/>
          </a:xfrm>
          <a:prstGeom prst="rect">
            <a:avLst/>
          </a:prstGeom>
        </p:spPr>
      </p:pic>
      <p:pic>
        <p:nvPicPr>
          <p:cNvPr id="18" name="Picture 17" descr="A picture containing computer, table&#10;&#10;Description automatically generated">
            <a:extLst>
              <a:ext uri="{FF2B5EF4-FFF2-40B4-BE49-F238E27FC236}">
                <a16:creationId xmlns:a16="http://schemas.microsoft.com/office/drawing/2014/main" id="{E3CAD4C6-8C04-4562-9067-4F946CE50CF4}"/>
              </a:ext>
            </a:extLst>
          </p:cNvPr>
          <p:cNvPicPr>
            <a:picLocks noChangeAspect="1"/>
          </p:cNvPicPr>
          <p:nvPr/>
        </p:nvPicPr>
        <p:blipFill rotWithShape="1">
          <a:blip r:embed="rId9">
            <a:extLst>
              <a:ext uri="{28A0092B-C50C-407E-A947-70E740481C1C}">
                <a14:useLocalDpi xmlns:a14="http://schemas.microsoft.com/office/drawing/2010/main"/>
              </a:ext>
            </a:extLst>
          </a:blip>
          <a:srcRect b="28461"/>
          <a:stretch/>
        </p:blipFill>
        <p:spPr>
          <a:xfrm>
            <a:off x="9962449" y="3461319"/>
            <a:ext cx="1892351" cy="1228002"/>
          </a:xfrm>
          <a:prstGeom prst="rect">
            <a:avLst/>
          </a:prstGeom>
        </p:spPr>
      </p:pic>
      <p:pic>
        <p:nvPicPr>
          <p:cNvPr id="24" name="Picture 23" descr="A picture containing light, drawing&#10;&#10;Description automatically generated">
            <a:extLst>
              <a:ext uri="{FF2B5EF4-FFF2-40B4-BE49-F238E27FC236}">
                <a16:creationId xmlns:a16="http://schemas.microsoft.com/office/drawing/2014/main" id="{6FA21B4E-111C-4D5F-AC3F-F5CBCD068596}"/>
              </a:ext>
            </a:extLst>
          </p:cNvPr>
          <p:cNvPicPr>
            <a:picLocks noChangeAspect="1"/>
          </p:cNvPicPr>
          <p:nvPr/>
        </p:nvPicPr>
        <p:blipFill rotWithShape="1">
          <a:blip r:embed="rId10">
            <a:extLst>
              <a:ext uri="{28A0092B-C50C-407E-A947-70E740481C1C}">
                <a14:useLocalDpi xmlns:a14="http://schemas.microsoft.com/office/drawing/2010/main"/>
              </a:ext>
            </a:extLst>
          </a:blip>
          <a:srcRect b="25531"/>
          <a:stretch/>
        </p:blipFill>
        <p:spPr>
          <a:xfrm>
            <a:off x="2828482" y="3529178"/>
            <a:ext cx="1781994" cy="1203755"/>
          </a:xfrm>
          <a:prstGeom prst="rect">
            <a:avLst/>
          </a:prstGeom>
        </p:spPr>
      </p:pic>
      <p:pic>
        <p:nvPicPr>
          <p:cNvPr id="4" name="Picture 3" descr="Icon&#10;&#10;Description automatically generated">
            <a:extLst>
              <a:ext uri="{FF2B5EF4-FFF2-40B4-BE49-F238E27FC236}">
                <a16:creationId xmlns:a16="http://schemas.microsoft.com/office/drawing/2014/main" id="{E8BB5021-4367-30F1-7DB8-D9B3C386E45E}"/>
              </a:ext>
            </a:extLst>
          </p:cNvPr>
          <p:cNvPicPr>
            <a:picLocks noChangeAspect="1"/>
          </p:cNvPicPr>
          <p:nvPr/>
        </p:nvPicPr>
        <p:blipFill>
          <a:blip r:embed="rId11"/>
          <a:stretch>
            <a:fillRect/>
          </a:stretch>
        </p:blipFill>
        <p:spPr>
          <a:xfrm>
            <a:off x="5390982" y="3450660"/>
            <a:ext cx="1327234" cy="1178355"/>
          </a:xfrm>
          <a:prstGeom prst="rect">
            <a:avLst/>
          </a:prstGeom>
        </p:spPr>
      </p:pic>
      <p:sp>
        <p:nvSpPr>
          <p:cNvPr id="3" name="TextBox 2">
            <a:extLst>
              <a:ext uri="{FF2B5EF4-FFF2-40B4-BE49-F238E27FC236}">
                <a16:creationId xmlns:a16="http://schemas.microsoft.com/office/drawing/2014/main" id="{42163CEE-6766-D1BD-EEE9-669C8D3CFFFE}"/>
              </a:ext>
            </a:extLst>
          </p:cNvPr>
          <p:cNvSpPr txBox="1"/>
          <p:nvPr/>
        </p:nvSpPr>
        <p:spPr>
          <a:xfrm>
            <a:off x="385907" y="4663527"/>
            <a:ext cx="2351375" cy="769441"/>
          </a:xfrm>
          <a:prstGeom prst="rect">
            <a:avLst/>
          </a:prstGeom>
          <a:noFill/>
        </p:spPr>
        <p:txBody>
          <a:bodyPr wrap="square" rtlCol="0">
            <a:spAutoFit/>
          </a:bodyPr>
          <a:lstStyle/>
          <a:p>
            <a:pPr algn="ctr"/>
            <a:r>
              <a:rPr lang="en-US" sz="1600" b="1" dirty="0">
                <a:solidFill>
                  <a:srgbClr val="00497C"/>
                </a:solidFill>
                <a:latin typeface="Arial" panose="020B0604020202020204" pitchFamily="34" charset="0"/>
                <a:cs typeface="Arial" panose="020B0604020202020204" pitchFamily="34" charset="0"/>
              </a:rPr>
              <a:t>Meetings</a:t>
            </a:r>
            <a:br>
              <a:rPr lang="en-US" dirty="0">
                <a:solidFill>
                  <a:srgbClr val="00497C"/>
                </a:solidFill>
                <a:latin typeface="Arial" panose="020B0604020202020204" pitchFamily="34" charset="0"/>
                <a:cs typeface="Arial" panose="020B0604020202020204" pitchFamily="34" charset="0"/>
              </a:rPr>
            </a:br>
            <a:r>
              <a:rPr lang="en-US" sz="1400" dirty="0">
                <a:solidFill>
                  <a:srgbClr val="00497C"/>
                </a:solidFill>
                <a:latin typeface="Arial" panose="020B0604020202020204" pitchFamily="34" charset="0"/>
                <a:cs typeface="Arial" panose="020B0604020202020204" pitchFamily="34" charset="0"/>
              </a:rPr>
              <a:t>Members receive registration discounts</a:t>
            </a:r>
            <a:endParaRPr lang="en-US" dirty="0">
              <a:solidFill>
                <a:srgbClr val="00497C"/>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CA629AC-E244-245E-3D39-B8A50E3FEE93}"/>
              </a:ext>
            </a:extLst>
          </p:cNvPr>
          <p:cNvSpPr txBox="1"/>
          <p:nvPr/>
        </p:nvSpPr>
        <p:spPr>
          <a:xfrm>
            <a:off x="2951642" y="2443659"/>
            <a:ext cx="2627774" cy="769441"/>
          </a:xfrm>
          <a:prstGeom prst="rect">
            <a:avLst/>
          </a:prstGeom>
          <a:noFill/>
        </p:spPr>
        <p:txBody>
          <a:bodyPr wrap="square" rtlCol="0">
            <a:spAutoFit/>
          </a:bodyPr>
          <a:lstStyle/>
          <a:p>
            <a:pPr algn="ctr"/>
            <a:r>
              <a:rPr lang="en-US" sz="1600" b="1" dirty="0">
                <a:solidFill>
                  <a:srgbClr val="00497C"/>
                </a:solidFill>
                <a:latin typeface="Arial" panose="020B0604020202020204" pitchFamily="34" charset="0"/>
                <a:cs typeface="Arial" panose="020B0604020202020204" pitchFamily="34" charset="0"/>
              </a:rPr>
              <a:t>Publications</a:t>
            </a:r>
            <a:br>
              <a:rPr lang="en-US" dirty="0">
                <a:solidFill>
                  <a:srgbClr val="00497C"/>
                </a:solidFill>
                <a:latin typeface="Arial" panose="020B0604020202020204" pitchFamily="34" charset="0"/>
                <a:cs typeface="Arial" panose="020B0604020202020204" pitchFamily="34" charset="0"/>
              </a:rPr>
            </a:br>
            <a:r>
              <a:rPr lang="en-US" sz="1400" i="1" dirty="0">
                <a:solidFill>
                  <a:srgbClr val="00497C"/>
                </a:solidFill>
                <a:latin typeface="Arial" panose="020B0604020202020204" pitchFamily="34" charset="0"/>
                <a:cs typeface="Arial" panose="020B0604020202020204" pitchFamily="34" charset="0"/>
              </a:rPr>
              <a:t>JDR, JDR CTR, and Advances in Dental Research</a:t>
            </a:r>
            <a:endParaRPr lang="en-US" i="1" dirty="0">
              <a:solidFill>
                <a:srgbClr val="00497C"/>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DF674B1-7884-09BB-2794-AAC49B7082F8}"/>
              </a:ext>
            </a:extLst>
          </p:cNvPr>
          <p:cNvSpPr txBox="1"/>
          <p:nvPr/>
        </p:nvSpPr>
        <p:spPr>
          <a:xfrm>
            <a:off x="8898425" y="2439865"/>
            <a:ext cx="3179687" cy="769441"/>
          </a:xfrm>
          <a:prstGeom prst="rect">
            <a:avLst/>
          </a:prstGeom>
          <a:noFill/>
        </p:spPr>
        <p:txBody>
          <a:bodyPr wrap="square" rtlCol="0">
            <a:spAutoFit/>
          </a:bodyPr>
          <a:lstStyle/>
          <a:p>
            <a:pPr algn="ctr"/>
            <a:r>
              <a:rPr lang="en-US" sz="1600" b="1" dirty="0">
                <a:solidFill>
                  <a:srgbClr val="00497C"/>
                </a:solidFill>
                <a:latin typeface="Arial" panose="020B0604020202020204" pitchFamily="34" charset="0"/>
                <a:cs typeface="Arial" panose="020B0604020202020204" pitchFamily="34" charset="0"/>
              </a:rPr>
              <a:t>Scientific Groups &amp; Networks</a:t>
            </a:r>
            <a:br>
              <a:rPr lang="en-US" dirty="0">
                <a:solidFill>
                  <a:srgbClr val="00497C"/>
                </a:solidFill>
                <a:latin typeface="Arial" panose="020B0604020202020204" pitchFamily="34" charset="0"/>
                <a:cs typeface="Arial" panose="020B0604020202020204" pitchFamily="34" charset="0"/>
              </a:rPr>
            </a:br>
            <a:r>
              <a:rPr lang="en-US" sz="1400" dirty="0">
                <a:solidFill>
                  <a:srgbClr val="00497C"/>
                </a:solidFill>
                <a:latin typeface="Arial" panose="020B0604020202020204" pitchFamily="34" charset="0"/>
                <a:cs typeface="Arial" panose="020B0604020202020204" pitchFamily="34" charset="0"/>
              </a:rPr>
              <a:t>Connect with colleagues in your specialty area</a:t>
            </a:r>
            <a:endParaRPr lang="en-US" dirty="0">
              <a:solidFill>
                <a:srgbClr val="00497C"/>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CC2F309-6825-3B64-6C3E-2D4F1EB5772A}"/>
              </a:ext>
            </a:extLst>
          </p:cNvPr>
          <p:cNvSpPr txBox="1"/>
          <p:nvPr/>
        </p:nvSpPr>
        <p:spPr>
          <a:xfrm>
            <a:off x="5842195" y="2445656"/>
            <a:ext cx="2933815" cy="1015663"/>
          </a:xfrm>
          <a:prstGeom prst="rect">
            <a:avLst/>
          </a:prstGeom>
          <a:noFill/>
        </p:spPr>
        <p:txBody>
          <a:bodyPr wrap="square" rtlCol="0">
            <a:spAutoFit/>
          </a:bodyPr>
          <a:lstStyle/>
          <a:p>
            <a:pPr algn="ctr"/>
            <a:r>
              <a:rPr lang="en-US" sz="1600" b="1" dirty="0">
                <a:solidFill>
                  <a:srgbClr val="00497C"/>
                </a:solidFill>
                <a:latin typeface="Arial" panose="020B0604020202020204" pitchFamily="34" charset="0"/>
                <a:cs typeface="Arial" panose="020B0604020202020204" pitchFamily="34" charset="0"/>
              </a:rPr>
              <a:t>IADR Webinar &amp; CE On Demand Library</a:t>
            </a:r>
            <a:br>
              <a:rPr lang="en-US" dirty="0">
                <a:solidFill>
                  <a:srgbClr val="00497C"/>
                </a:solidFill>
                <a:latin typeface="Arial" panose="020B0604020202020204" pitchFamily="34" charset="0"/>
                <a:cs typeface="Arial" panose="020B0604020202020204" pitchFamily="34" charset="0"/>
              </a:rPr>
            </a:br>
            <a:r>
              <a:rPr lang="en-US" sz="1400" dirty="0">
                <a:solidFill>
                  <a:srgbClr val="00497C"/>
                </a:solidFill>
                <a:latin typeface="Arial" panose="020B0604020202020204" pitchFamily="34" charset="0"/>
                <a:cs typeface="Arial" panose="020B0604020202020204" pitchFamily="34" charset="0"/>
              </a:rPr>
              <a:t>Explore a huge library of educational content</a:t>
            </a:r>
            <a:endParaRPr lang="en-US" dirty="0">
              <a:solidFill>
                <a:srgbClr val="00497C"/>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17516DB-3763-1391-E62D-840FAB8B9ADF}"/>
              </a:ext>
            </a:extLst>
          </p:cNvPr>
          <p:cNvSpPr txBox="1"/>
          <p:nvPr/>
        </p:nvSpPr>
        <p:spPr>
          <a:xfrm>
            <a:off x="161430" y="2476724"/>
            <a:ext cx="2627774" cy="769441"/>
          </a:xfrm>
          <a:prstGeom prst="rect">
            <a:avLst/>
          </a:prstGeom>
          <a:noFill/>
        </p:spPr>
        <p:txBody>
          <a:bodyPr wrap="square" rtlCol="0">
            <a:spAutoFit/>
          </a:bodyPr>
          <a:lstStyle/>
          <a:p>
            <a:pPr algn="ctr"/>
            <a:r>
              <a:rPr lang="en-US" sz="1600" b="1" dirty="0">
                <a:solidFill>
                  <a:srgbClr val="00497C"/>
                </a:solidFill>
                <a:latin typeface="Arial" panose="020B0604020202020204" pitchFamily="34" charset="0"/>
                <a:cs typeface="Arial" panose="020B0604020202020204" pitchFamily="34" charset="0"/>
              </a:rPr>
              <a:t>Online Community</a:t>
            </a:r>
            <a:br>
              <a:rPr lang="en-US" dirty="0">
                <a:solidFill>
                  <a:srgbClr val="00497C"/>
                </a:solidFill>
                <a:latin typeface="Arial" panose="020B0604020202020204" pitchFamily="34" charset="0"/>
                <a:cs typeface="Arial" panose="020B0604020202020204" pitchFamily="34" charset="0"/>
              </a:rPr>
            </a:br>
            <a:r>
              <a:rPr lang="en-US" sz="1400" dirty="0">
                <a:solidFill>
                  <a:srgbClr val="00497C"/>
                </a:solidFill>
                <a:latin typeface="Arial" panose="020B0604020202020204" pitchFamily="34" charset="0"/>
                <a:cs typeface="Arial" panose="020B0604020202020204" pitchFamily="34" charset="0"/>
              </a:rPr>
              <a:t>Engage with members throughout the year</a:t>
            </a:r>
            <a:endParaRPr lang="en-US" dirty="0">
              <a:solidFill>
                <a:srgbClr val="00497C"/>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115A505-4FB4-01AF-F8E9-723F9B75680D}"/>
              </a:ext>
            </a:extLst>
          </p:cNvPr>
          <p:cNvSpPr txBox="1"/>
          <p:nvPr/>
        </p:nvSpPr>
        <p:spPr>
          <a:xfrm>
            <a:off x="2661954" y="4663527"/>
            <a:ext cx="2098633" cy="984885"/>
          </a:xfrm>
          <a:prstGeom prst="rect">
            <a:avLst/>
          </a:prstGeom>
          <a:noFill/>
        </p:spPr>
        <p:txBody>
          <a:bodyPr wrap="square" rtlCol="0">
            <a:spAutoFit/>
          </a:bodyPr>
          <a:lstStyle/>
          <a:p>
            <a:pPr algn="ctr"/>
            <a:r>
              <a:rPr lang="en-US" sz="1600" b="1" dirty="0">
                <a:solidFill>
                  <a:srgbClr val="00497C"/>
                </a:solidFill>
                <a:latin typeface="Arial" panose="020B0604020202020204" pitchFamily="34" charset="0"/>
                <a:cs typeface="Arial" panose="020B0604020202020204" pitchFamily="34" charset="0"/>
              </a:rPr>
              <a:t>Awards</a:t>
            </a:r>
            <a:br>
              <a:rPr lang="en-US" dirty="0">
                <a:solidFill>
                  <a:srgbClr val="00497C"/>
                </a:solidFill>
                <a:latin typeface="Arial" panose="020B0604020202020204" pitchFamily="34" charset="0"/>
                <a:cs typeface="Arial" panose="020B0604020202020204" pitchFamily="34" charset="0"/>
              </a:rPr>
            </a:br>
            <a:r>
              <a:rPr lang="en-US" sz="1400" dirty="0">
                <a:solidFill>
                  <a:srgbClr val="00497C"/>
                </a:solidFill>
                <a:latin typeface="Arial" panose="020B0604020202020204" pitchFamily="34" charset="0"/>
                <a:cs typeface="Arial" panose="020B0604020202020204" pitchFamily="34" charset="0"/>
              </a:rPr>
              <a:t>Over $460,000 in awards and fellowships funded in 2022 </a:t>
            </a:r>
          </a:p>
        </p:txBody>
      </p:sp>
      <p:sp>
        <p:nvSpPr>
          <p:cNvPr id="23" name="TextBox 22">
            <a:extLst>
              <a:ext uri="{FF2B5EF4-FFF2-40B4-BE49-F238E27FC236}">
                <a16:creationId xmlns:a16="http://schemas.microsoft.com/office/drawing/2014/main" id="{62EDAFCB-1BD3-2C57-0399-CD3A303D2C05}"/>
              </a:ext>
            </a:extLst>
          </p:cNvPr>
          <p:cNvSpPr txBox="1"/>
          <p:nvPr/>
        </p:nvSpPr>
        <p:spPr>
          <a:xfrm>
            <a:off x="4927115" y="4663526"/>
            <a:ext cx="2351375" cy="984885"/>
          </a:xfrm>
          <a:prstGeom prst="rect">
            <a:avLst/>
          </a:prstGeom>
          <a:noFill/>
        </p:spPr>
        <p:txBody>
          <a:bodyPr wrap="square" rtlCol="0">
            <a:spAutoFit/>
          </a:bodyPr>
          <a:lstStyle/>
          <a:p>
            <a:pPr algn="ctr"/>
            <a:r>
              <a:rPr lang="en-US" sz="1600" b="1" dirty="0">
                <a:solidFill>
                  <a:srgbClr val="00497C"/>
                </a:solidFill>
                <a:latin typeface="Arial" panose="020B0604020202020204" pitchFamily="34" charset="0"/>
                <a:cs typeface="Arial" panose="020B0604020202020204" pitchFamily="34" charset="0"/>
              </a:rPr>
              <a:t>Advocacy</a:t>
            </a:r>
            <a:br>
              <a:rPr lang="en-US" dirty="0">
                <a:solidFill>
                  <a:srgbClr val="00497C"/>
                </a:solidFill>
                <a:latin typeface="Arial" panose="020B0604020202020204" pitchFamily="34" charset="0"/>
                <a:cs typeface="Arial" panose="020B0604020202020204" pitchFamily="34" charset="0"/>
              </a:rPr>
            </a:br>
            <a:r>
              <a:rPr lang="en-US" sz="1400" dirty="0">
                <a:solidFill>
                  <a:srgbClr val="00497C"/>
                </a:solidFill>
                <a:latin typeface="Arial" panose="020B0604020202020204" pitchFamily="34" charset="0"/>
                <a:cs typeface="Arial" panose="020B0604020202020204" pitchFamily="34" charset="0"/>
              </a:rPr>
              <a:t>Pushing for DOC research funding within the federal agencies</a:t>
            </a:r>
          </a:p>
        </p:txBody>
      </p:sp>
      <p:sp>
        <p:nvSpPr>
          <p:cNvPr id="25" name="TextBox 24">
            <a:extLst>
              <a:ext uri="{FF2B5EF4-FFF2-40B4-BE49-F238E27FC236}">
                <a16:creationId xmlns:a16="http://schemas.microsoft.com/office/drawing/2014/main" id="{08036F84-7FA8-2C50-14A7-26FE646389E7}"/>
              </a:ext>
            </a:extLst>
          </p:cNvPr>
          <p:cNvSpPr txBox="1"/>
          <p:nvPr/>
        </p:nvSpPr>
        <p:spPr>
          <a:xfrm>
            <a:off x="7333622" y="4678852"/>
            <a:ext cx="2196424" cy="769441"/>
          </a:xfrm>
          <a:prstGeom prst="rect">
            <a:avLst/>
          </a:prstGeom>
          <a:noFill/>
        </p:spPr>
        <p:txBody>
          <a:bodyPr wrap="square" rtlCol="0">
            <a:spAutoFit/>
          </a:bodyPr>
          <a:lstStyle/>
          <a:p>
            <a:pPr algn="ctr"/>
            <a:r>
              <a:rPr lang="en-US" sz="1600" b="1" dirty="0">
                <a:solidFill>
                  <a:srgbClr val="00497C"/>
                </a:solidFill>
                <a:latin typeface="Arial" panose="020B0604020202020204" pitchFamily="34" charset="0"/>
                <a:cs typeface="Arial" panose="020B0604020202020204" pitchFamily="34" charset="0"/>
              </a:rPr>
              <a:t>Career Center</a:t>
            </a:r>
            <a:br>
              <a:rPr lang="en-US" dirty="0">
                <a:solidFill>
                  <a:srgbClr val="00497C"/>
                </a:solidFill>
                <a:latin typeface="Arial" panose="020B0604020202020204" pitchFamily="34" charset="0"/>
                <a:cs typeface="Arial" panose="020B0604020202020204" pitchFamily="34" charset="0"/>
              </a:rPr>
            </a:br>
            <a:r>
              <a:rPr lang="en-US" sz="1400" dirty="0">
                <a:solidFill>
                  <a:srgbClr val="00497C"/>
                </a:solidFill>
                <a:latin typeface="Arial" panose="020B0604020202020204" pitchFamily="34" charset="0"/>
                <a:cs typeface="Arial" panose="020B0604020202020204" pitchFamily="34" charset="0"/>
              </a:rPr>
              <a:t>Find your next great job or star employee</a:t>
            </a:r>
            <a:endParaRPr lang="en-US" dirty="0">
              <a:solidFill>
                <a:srgbClr val="00497C"/>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9BA5F1F-40F7-0DBC-15D5-A4317A351D2D}"/>
              </a:ext>
            </a:extLst>
          </p:cNvPr>
          <p:cNvSpPr txBox="1"/>
          <p:nvPr/>
        </p:nvSpPr>
        <p:spPr>
          <a:xfrm>
            <a:off x="9713624" y="4670603"/>
            <a:ext cx="2351376" cy="984885"/>
          </a:xfrm>
          <a:prstGeom prst="rect">
            <a:avLst/>
          </a:prstGeom>
          <a:noFill/>
        </p:spPr>
        <p:txBody>
          <a:bodyPr wrap="square" rtlCol="0">
            <a:spAutoFit/>
          </a:bodyPr>
          <a:lstStyle/>
          <a:p>
            <a:pPr algn="ctr"/>
            <a:r>
              <a:rPr lang="en-US" sz="1600" b="1" dirty="0">
                <a:solidFill>
                  <a:srgbClr val="00497C"/>
                </a:solidFill>
                <a:latin typeface="Arial" panose="020B0604020202020204" pitchFamily="34" charset="0"/>
                <a:cs typeface="Arial" panose="020B0604020202020204" pitchFamily="34" charset="0"/>
              </a:rPr>
              <a:t>Member Directory</a:t>
            </a:r>
            <a:br>
              <a:rPr lang="en-US" dirty="0">
                <a:solidFill>
                  <a:srgbClr val="00497C"/>
                </a:solidFill>
                <a:latin typeface="Arial" panose="020B0604020202020204" pitchFamily="34" charset="0"/>
                <a:cs typeface="Arial" panose="020B0604020202020204" pitchFamily="34" charset="0"/>
              </a:rPr>
            </a:br>
            <a:r>
              <a:rPr lang="en-US" sz="1400" dirty="0">
                <a:solidFill>
                  <a:srgbClr val="00497C"/>
                </a:solidFill>
                <a:latin typeface="Arial" panose="020B0604020202020204" pitchFamily="34" charset="0"/>
                <a:cs typeface="Arial" panose="020B0604020202020204" pitchFamily="34" charset="0"/>
              </a:rPr>
              <a:t>Find members in your area and make lifelong connections</a:t>
            </a:r>
            <a:endParaRPr lang="en-US" dirty="0">
              <a:solidFill>
                <a:srgbClr val="00497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9386740"/>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Default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efault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Default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Default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41DCCD8DF26E4FB084A8B0EC87B308" ma:contentTypeVersion="18" ma:contentTypeDescription="Create a new document." ma:contentTypeScope="" ma:versionID="afd5165da9928400498256a85da16c9b">
  <xsd:schema xmlns:xsd="http://www.w3.org/2001/XMLSchema" xmlns:xs="http://www.w3.org/2001/XMLSchema" xmlns:p="http://schemas.microsoft.com/office/2006/metadata/properties" xmlns:ns2="5070aea2-17f6-4440-970e-814d7ac414f2" xmlns:ns3="996b4a3d-442b-41c7-be1d-abd3b7408d6c" targetNamespace="http://schemas.microsoft.com/office/2006/metadata/properties" ma:root="true" ma:fieldsID="69c64798545ed9894239b9f809399a75" ns2:_="" ns3:_="">
    <xsd:import namespace="5070aea2-17f6-4440-970e-814d7ac414f2"/>
    <xsd:import namespace="996b4a3d-442b-41c7-be1d-abd3b7408d6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ChristopherFox"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70aea2-17f6-4440-970e-814d7ac414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e62ab20-24cc-4213-92c9-15c88d45ddd7" ma:termSetId="09814cd3-568e-fe90-9814-8d621ff8fb84" ma:anchorId="fba54fb3-c3e1-fe81-a776-ca4b69148c4d" ma:open="true" ma:isKeyword="false">
      <xsd:complexType>
        <xsd:sequence>
          <xsd:element ref="pc:Terms" minOccurs="0" maxOccurs="1"/>
        </xsd:sequence>
      </xsd:complexType>
    </xsd:element>
    <xsd:element name="ChristopherFox" ma:index="24" nillable="true" ma:displayName="Christopher Fox" ma:default="1" ma:format="Dropdown" ma:internalName="ChristopherFox">
      <xsd:simpleType>
        <xsd:restriction base="dms:Boolea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6b4a3d-442b-41c7-be1d-abd3b7408d6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b96e690-9043-427e-b3d2-ac7945ce6285}" ma:internalName="TaxCatchAll" ma:showField="CatchAllData" ma:web="996b4a3d-442b-41c7-be1d-abd3b7408d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70aea2-17f6-4440-970e-814d7ac414f2">
      <Terms xmlns="http://schemas.microsoft.com/office/infopath/2007/PartnerControls"/>
    </lcf76f155ced4ddcb4097134ff3c332f>
    <TaxCatchAll xmlns="996b4a3d-442b-41c7-be1d-abd3b7408d6c" xsi:nil="true"/>
    <ChristopherFox xmlns="5070aea2-17f6-4440-970e-814d7ac414f2">true</ChristopherFox>
  </documentManagement>
</p:properties>
</file>

<file path=customXml/itemProps1.xml><?xml version="1.0" encoding="utf-8"?>
<ds:datastoreItem xmlns:ds="http://schemas.openxmlformats.org/officeDocument/2006/customXml" ds:itemID="{09A37CBA-C212-4AE4-8CAB-B3338F88B83E}">
  <ds:schemaRefs>
    <ds:schemaRef ds:uri="http://schemas.microsoft.com/sharepoint/v3/contenttype/forms"/>
  </ds:schemaRefs>
</ds:datastoreItem>
</file>

<file path=customXml/itemProps2.xml><?xml version="1.0" encoding="utf-8"?>
<ds:datastoreItem xmlns:ds="http://schemas.openxmlformats.org/officeDocument/2006/customXml" ds:itemID="{2E299926-FD54-4726-9EED-DF4E98C305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70aea2-17f6-4440-970e-814d7ac414f2"/>
    <ds:schemaRef ds:uri="996b4a3d-442b-41c7-be1d-abd3b7408d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8B600C-2D44-47A7-8C86-6D7244C87E2C}">
  <ds:schemaRefs>
    <ds:schemaRef ds:uri="http://schemas.microsoft.com/office/2006/metadata/properties"/>
    <ds:schemaRef ds:uri="http://schemas.microsoft.com/office/infopath/2007/PartnerControls"/>
    <ds:schemaRef ds:uri="5070aea2-17f6-4440-970e-814d7ac414f2"/>
    <ds:schemaRef ds:uri="996b4a3d-442b-41c7-be1d-abd3b7408d6c"/>
  </ds:schemaRefs>
</ds:datastoreItem>
</file>

<file path=docProps/app.xml><?xml version="1.0" encoding="utf-8"?>
<Properties xmlns="http://schemas.openxmlformats.org/officeDocument/2006/extended-properties" xmlns:vt="http://schemas.openxmlformats.org/officeDocument/2006/docPropsVTypes">
  <Template>Default Theme</Template>
  <TotalTime>33334</TotalTime>
  <Words>2703</Words>
  <Application>Microsoft Office PowerPoint</Application>
  <PresentationFormat>Widescreen</PresentationFormat>
  <Paragraphs>289</Paragraphs>
  <Slides>25</Slides>
  <Notes>25</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25</vt:i4>
      </vt:variant>
    </vt:vector>
  </HeadingPairs>
  <TitlesOfParts>
    <vt:vector size="39" baseType="lpstr">
      <vt:lpstr>Arial</vt:lpstr>
      <vt:lpstr>Arial</vt:lpstr>
      <vt:lpstr>BloggerSans</vt:lpstr>
      <vt:lpstr>Calibri</vt:lpstr>
      <vt:lpstr>Gill Sans MT</vt:lpstr>
      <vt:lpstr>inherit</vt:lpstr>
      <vt:lpstr>Overpass Light</vt:lpstr>
      <vt:lpstr>1_Custom Design</vt:lpstr>
      <vt:lpstr>Custom Design</vt:lpstr>
      <vt:lpstr>1_Default Theme</vt:lpstr>
      <vt:lpstr>3_Default Theme</vt:lpstr>
      <vt:lpstr>2_Default Theme</vt:lpstr>
      <vt:lpstr>4_Default Theme</vt:lpstr>
      <vt:lpstr>5_Default Theme</vt:lpstr>
      <vt:lpstr>About AADOCR</vt:lpstr>
      <vt:lpstr>AADOCR Mission  Drive dental, oral, and craniofacial research to advance health and well-being.  </vt:lpstr>
      <vt:lpstr>AADOCR Vision  Oral health through discovery and dissemination. </vt:lpstr>
      <vt:lpstr>PowerPoint Presentation</vt:lpstr>
      <vt:lpstr>AADOCR Board of Directors</vt:lpstr>
      <vt:lpstr>PowerPoint Presentation</vt:lpstr>
      <vt:lpstr>AADOCR Membership Breakdown</vt:lpstr>
      <vt:lpstr>PowerPoint Presentation</vt:lpstr>
      <vt:lpstr>AADOCR Membership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kim</dc:creator>
  <cp:lastModifiedBy>Matthew Niner</cp:lastModifiedBy>
  <cp:revision>60</cp:revision>
  <dcterms:created xsi:type="dcterms:W3CDTF">2020-10-15T14:07:12Z</dcterms:created>
  <dcterms:modified xsi:type="dcterms:W3CDTF">2023-11-14T20:59:41Z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1226000.00000000</vt:lpwstr>
  </property>
  <property fmtid="{D5CDD505-2E9C-101B-9397-08002B2CF9AE}" pid="3" name="ContentTypeId">
    <vt:lpwstr>0x010100AF41DCCD8DF26E4FB084A8B0EC87B308</vt:lpwstr>
  </property>
  <property fmtid="{D5CDD505-2E9C-101B-9397-08002B2CF9AE}" pid="4" name="MediaServiceImageTags">
    <vt:lpwstr/>
  </property>
</Properties>
</file>